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7" r:id="rId3"/>
    <p:sldId id="260" r:id="rId4"/>
    <p:sldId id="269" r:id="rId5"/>
    <p:sldId id="273" r:id="rId6"/>
    <p:sldId id="272" r:id="rId7"/>
    <p:sldId id="268"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68571"/>
  </p:normalViewPr>
  <p:slideViewPr>
    <p:cSldViewPr snapToGrid="0">
      <p:cViewPr varScale="1">
        <p:scale>
          <a:sx n="85" d="100"/>
          <a:sy n="85" d="100"/>
        </p:scale>
        <p:origin x="2144" y="184"/>
      </p:cViewPr>
      <p:guideLst/>
    </p:cSldViewPr>
  </p:slideViewPr>
  <p:notesTextViewPr>
    <p:cViewPr>
      <p:scale>
        <a:sx n="1" d="1"/>
        <a:sy n="1" d="1"/>
      </p:scale>
      <p:origin x="0" y="0"/>
    </p:cViewPr>
  </p:notesTextViewPr>
  <p:notesViewPr>
    <p:cSldViewPr snapToGrid="0">
      <p:cViewPr varScale="1">
        <p:scale>
          <a:sx n="107" d="100"/>
          <a:sy n="107" d="100"/>
        </p:scale>
        <p:origin x="481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with family in South Asia, particularly India and Bangladesh, may have been personally affected by the events described in this case—both the history of colonialism and potentially the especially the more recent flooding in South Asia.</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3.1.1.4 </a:t>
            </a:r>
            <a:r>
              <a:rPr lang="en-GB" sz="1800" b="1" dirty="0">
                <a:solidFill>
                  <a:srgbClr val="512D8E"/>
                </a:solidFill>
                <a:effectLst/>
                <a:latin typeface="AQAChevinPro"/>
              </a:rPr>
              <a:t>Climate change </a:t>
            </a:r>
            <a:endParaRPr lang="en-GB" sz="2800" b="1" dirty="0"/>
          </a:p>
          <a:p>
            <a:r>
              <a:rPr lang="en-GB" sz="1800" dirty="0">
                <a:effectLst/>
                <a:latin typeface="ArialMT"/>
              </a:rPr>
              <a:t>Climate change is the result of natural and human factors, and has a range of effects. </a:t>
            </a:r>
            <a:endParaRPr lang="en-GB" sz="2800" dirty="0">
              <a:effectLst/>
            </a:endParaRPr>
          </a:p>
          <a:p>
            <a:r>
              <a:rPr lang="en-GB" sz="1800" dirty="0">
                <a:effectLst/>
                <a:latin typeface="ArialMT"/>
              </a:rPr>
              <a:t>Managing climate change involves both mitigation (reducing causes) and adaptation (responding to change). </a:t>
            </a:r>
          </a:p>
          <a:p>
            <a:r>
              <a:rPr lang="en-GB" sz="1800" dirty="0">
                <a:effectLst/>
                <a:latin typeface="ArialMT"/>
              </a:rPr>
              <a:t>Possible causes of climate change: natural factors – orbital changes, volcanic activity and solar output, human factors – use of fossil fuels, agriculture and deforestation. Overview of the effects of climate change on people and the environment.</a:t>
            </a:r>
          </a:p>
          <a:p>
            <a:r>
              <a:rPr lang="en-GB" sz="1800" dirty="0">
                <a:effectLst/>
                <a:latin typeface="ArialMT"/>
              </a:rPr>
              <a:t>Managing climate change: </a:t>
            </a:r>
            <a:r>
              <a:rPr lang="en-GB" sz="2800" dirty="0">
                <a:effectLst/>
                <a:latin typeface="+mn-lt"/>
              </a:rPr>
              <a:t> </a:t>
            </a:r>
            <a:r>
              <a:rPr lang="en-GB" sz="1800" dirty="0">
                <a:effectLst/>
                <a:latin typeface="ArialMT"/>
              </a:rPr>
              <a:t>mitigation – alternative energy production, carbon capture, planting trees, international agreements, adaptation – change in agricultural systems, managing water supply, reducing risk from rising sea levels.</a:t>
            </a:r>
          </a:p>
          <a:p>
            <a:endParaRPr lang="en-GB" sz="1800" dirty="0">
              <a:effectLst/>
              <a:latin typeface="ArialMT"/>
            </a:endParaRPr>
          </a:p>
          <a:p>
            <a:r>
              <a:rPr lang="en-GB" sz="1800" b="1" u="sng" dirty="0">
                <a:effectLst/>
                <a:latin typeface="ArialMT"/>
              </a:rPr>
              <a:t>COPYRIGHT AND TERMS</a:t>
            </a:r>
          </a:p>
          <a:p>
            <a:r>
              <a:rPr lang="en-GB" sz="1800" b="0" u="none" dirty="0">
                <a:effectLst/>
                <a:latin typeface="ArialMT"/>
              </a:rPr>
              <a:t>All content is provided under the Creative Commons Attribution 4.0 license: https://</a:t>
            </a:r>
            <a:r>
              <a:rPr lang="en-GB" sz="1800" b="0" u="none" dirty="0" err="1">
                <a:effectLst/>
                <a:latin typeface="ArialMT"/>
              </a:rPr>
              <a:t>creativecommons.org</a:t>
            </a:r>
            <a:r>
              <a:rPr lang="en-GB" sz="1800" b="0" u="none" dirty="0">
                <a:effectLst/>
                <a:latin typeface="ArialMT"/>
              </a:rPr>
              <a:t>/licenses/by/4.0/ </a:t>
            </a:r>
          </a:p>
          <a:p>
            <a:r>
              <a:rPr lang="en-GB" sz="1800" b="0" u="none" dirty="0">
                <a:effectLst/>
                <a:latin typeface="ArialMT"/>
              </a:rPr>
              <a:t>Images rights are held by respective copyright holders</a:t>
            </a:r>
          </a:p>
          <a:p>
            <a:endParaRPr lang="en-GB" sz="1800" b="0" u="none" dirty="0">
              <a:effectLst/>
              <a:latin typeface="ArialMT"/>
            </a:endParaRPr>
          </a:p>
          <a:p>
            <a:r>
              <a:rPr lang="en-GB" sz="1800" b="0" u="none" dirty="0">
                <a:effectLst/>
                <a:latin typeface="ArialMT"/>
              </a:rPr>
              <a:t>For further information about the project, please see https://</a:t>
            </a:r>
            <a:r>
              <a:rPr lang="en-GB" sz="1800" b="0" u="none" dirty="0" err="1">
                <a:effectLst/>
                <a:latin typeface="ArialMT"/>
              </a:rPr>
              <a:t>environmentandempire.org.uk</a:t>
            </a:r>
            <a:r>
              <a:rPr lang="en-GB" sz="1800" b="0" u="none" dirty="0">
                <a:effectLst/>
                <a:latin typeface="ArialMT"/>
              </a:rPr>
              <a:t>/</a:t>
            </a:r>
          </a:p>
          <a:p>
            <a:endParaRPr lang="en-GB" sz="2800" b="0" u="sng" dirty="0">
              <a:effectLst/>
            </a:endParaRPr>
          </a:p>
        </p:txBody>
      </p:sp>
      <p:sp>
        <p:nvSpPr>
          <p:cNvPr id="4" name="Slide Number Placeholder 3"/>
          <p:cNvSpPr>
            <a:spLocks noGrp="1"/>
          </p:cNvSpPr>
          <p:nvPr>
            <p:ph type="sldNum" sz="quarter" idx="5"/>
          </p:nvPr>
        </p:nvSpPr>
        <p:spPr/>
        <p:txBody>
          <a:bodyPr/>
          <a:lstStyle/>
          <a:p>
            <a:fld id="{ECE55B65-8C07-294E-9C37-A268291F1CD0}" type="slidenum">
              <a:rPr lang="en-GB" smtClean="0"/>
              <a:t>1</a:t>
            </a:fld>
            <a:endParaRPr lang="en-GB"/>
          </a:p>
        </p:txBody>
      </p:sp>
    </p:spTree>
    <p:extLst>
      <p:ext uri="{BB962C8B-B14F-4D97-AF65-F5344CB8AC3E}">
        <p14:creationId xmlns:p14="http://schemas.microsoft.com/office/powerpoint/2010/main" val="265846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3.1.1.4 </a:t>
            </a:r>
            <a:r>
              <a:rPr lang="en-GB" sz="1800" b="1" dirty="0">
                <a:solidFill>
                  <a:srgbClr val="512D8E"/>
                </a:solidFill>
                <a:effectLst/>
                <a:latin typeface="AQAChevinPro"/>
              </a:rPr>
              <a:t>Climate change </a:t>
            </a:r>
            <a:endParaRPr lang="en-GB" sz="2800" b="1" dirty="0"/>
          </a:p>
          <a:p>
            <a:r>
              <a:rPr lang="en-GB" sz="1800" dirty="0">
                <a:effectLst/>
                <a:latin typeface="ArialMT"/>
              </a:rPr>
              <a:t>Climate change is the result of natural and human factors, and has a range of effects. </a:t>
            </a:r>
            <a:endParaRPr lang="en-GB" sz="2800" dirty="0">
              <a:effectLst/>
            </a:endParaRPr>
          </a:p>
          <a:p>
            <a:r>
              <a:rPr lang="en-GB" sz="1800" dirty="0">
                <a:effectLst/>
                <a:latin typeface="ArialMT"/>
              </a:rPr>
              <a:t>Overview of the effects of climate change on people and the environment.</a:t>
            </a: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Climate change is the result of natural and human factors, and has a range of effects. </a:t>
            </a:r>
            <a:endParaRPr lang="en-GB" sz="1800" dirty="0">
              <a:effectLst/>
            </a:endParaRPr>
          </a:p>
          <a:p>
            <a:r>
              <a:rPr lang="en-GB" sz="1200" dirty="0">
                <a:effectLst/>
                <a:latin typeface="ArialMT"/>
              </a:rPr>
              <a:t>Overview of the effects of climate change on people and the environment.</a:t>
            </a: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briefly explain the meaning of ”monsoon” and “tropical cyclone”.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flooding resulted in crop failure and famine.</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Climate change is the result of natural and human factors, and has a range of effects. </a:t>
            </a:r>
            <a:endParaRPr lang="en-GB" sz="1800" dirty="0">
              <a:effectLst/>
            </a:endParaRPr>
          </a:p>
          <a:p>
            <a:r>
              <a:rPr lang="en-GB" sz="1200" dirty="0">
                <a:effectLst/>
                <a:latin typeface="ArialMT"/>
              </a:rPr>
              <a:t>Overview of the effects of climate change on people and the environment.</a:t>
            </a: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3479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This is a good opportunity to distinguish between natural and human factors, as well as the difference between causes and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deforestation, urbanisation, and new infrastructure exacerbated the effects of flooding.</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Climate change is the result of natural and human factors, and has a range of effects. </a:t>
            </a:r>
            <a:endParaRPr lang="en-GB" sz="1800" dirty="0">
              <a:effectLst/>
            </a:endParaRPr>
          </a:p>
          <a:p>
            <a:r>
              <a:rPr lang="en-GB" sz="1200" dirty="0">
                <a:effectLst/>
                <a:latin typeface="ArialMT"/>
              </a:rPr>
              <a:t>Possible causes of climate change: natural factors – orbital changes, volcanic activity and solar output, human factors – use of fossil fuels, agriculture and deforestation. Overview of the effects of climate change on people and the environment.</a:t>
            </a: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8128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Managing climate change involves both mitigation (reducing causes) and adaptation (responding to change). </a:t>
            </a:r>
          </a:p>
          <a:p>
            <a:r>
              <a:rPr lang="en-GB" sz="1200" dirty="0">
                <a:effectLst/>
                <a:latin typeface="ArialMT"/>
              </a:rPr>
              <a:t>Managing climate change: </a:t>
            </a:r>
            <a:r>
              <a:rPr lang="en-GB" sz="1800" dirty="0">
                <a:effectLst/>
                <a:latin typeface="+mn-lt"/>
              </a:rPr>
              <a:t> </a:t>
            </a:r>
            <a:r>
              <a:rPr lang="en-GB" sz="1200" dirty="0">
                <a:effectLst/>
                <a:latin typeface="ArialMT"/>
              </a:rPr>
              <a:t>mitigation – alternative energy production, carbon capture, planting trees, international agreements, adaptation – change in agricultural systems, managing water supply, reducing risk from rising sea levels.</a:t>
            </a:r>
            <a:endParaRPr lang="en-GB" sz="180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414217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Mani’s career highlights the importance of </a:t>
            </a:r>
            <a:r>
              <a:rPr lang="en-GB" sz="1200" b="1" dirty="0"/>
              <a:t>training </a:t>
            </a:r>
            <a:r>
              <a:rPr lang="en-GB" sz="1200" b="0" dirty="0"/>
              <a:t>and </a:t>
            </a:r>
            <a:r>
              <a:rPr lang="en-GB" sz="1200" b="1" dirty="0"/>
              <a:t>institutions </a:t>
            </a:r>
            <a:r>
              <a:rPr lang="en-GB" sz="1200" b="0" dirty="0"/>
              <a:t>for the development of climate science.</a:t>
            </a:r>
          </a:p>
          <a:p>
            <a:pPr marL="171450" indent="-171450">
              <a:buFont typeface="Arial" panose="020B0604020202020204" pitchFamily="34" charset="0"/>
              <a:buChar char="•"/>
            </a:pPr>
            <a:r>
              <a:rPr lang="en-GB" sz="1200" b="0" dirty="0"/>
              <a:t>Mani is a good example of the important role played by </a:t>
            </a:r>
            <a:r>
              <a:rPr lang="en-GB" sz="1200" b="1" dirty="0"/>
              <a:t>women </a:t>
            </a:r>
            <a:r>
              <a:rPr lang="en-GB" sz="1200" b="0" dirty="0"/>
              <a:t>in Indian climate science.</a:t>
            </a:r>
          </a:p>
          <a:p>
            <a:pPr marL="171450" indent="-171450">
              <a:buFont typeface="Arial" panose="020B0604020202020204" pitchFamily="34" charset="0"/>
              <a:buChar char="•"/>
            </a:pPr>
            <a:r>
              <a:rPr lang="en-GB" sz="1200" b="0" dirty="0"/>
              <a:t>Mani saw her work as directly contributing to building and protecting </a:t>
            </a:r>
            <a:r>
              <a:rPr lang="en-GB" sz="1200" b="1" dirty="0"/>
              <a:t>Indian independence.</a:t>
            </a:r>
          </a:p>
          <a:p>
            <a:pPr marL="171450" indent="-171450">
              <a:buFont typeface="Arial" panose="020B0604020202020204" pitchFamily="34" charset="0"/>
              <a:buChar char="•"/>
            </a:pPr>
            <a:endParaRPr lang="en-GB" sz="1200" b="1" dirty="0"/>
          </a:p>
          <a:p>
            <a:pPr marL="0" indent="0">
              <a:buFont typeface="Arial" panose="020B0604020202020204" pitchFamily="34" charset="0"/>
              <a:buNone/>
            </a:pPr>
            <a:r>
              <a:rPr lang="en-GB" sz="1200" b="0" dirty="0"/>
              <a:t>For an interview with Anna Mani, see: </a:t>
            </a:r>
            <a:r>
              <a:rPr lang="en-GB" sz="1200" b="0" dirty="0" err="1"/>
              <a:t>Hessam</a:t>
            </a:r>
            <a:r>
              <a:rPr lang="en-GB" sz="1200" b="0" dirty="0"/>
              <a:t> </a:t>
            </a:r>
            <a:r>
              <a:rPr lang="en-GB" sz="1200" b="0" dirty="0" err="1"/>
              <a:t>Taba</a:t>
            </a:r>
            <a:r>
              <a:rPr lang="en-GB" sz="1200" b="0" dirty="0"/>
              <a:t>, “Miss Anna Mani,” </a:t>
            </a:r>
            <a:r>
              <a:rPr lang="en-GB" sz="1200" b="0" i="1" dirty="0"/>
              <a:t>WHO Bulletin</a:t>
            </a:r>
            <a:r>
              <a:rPr lang="en-GB" sz="1200" b="0" i="0" dirty="0"/>
              <a:t>, 1991 (40):</a:t>
            </a:r>
            <a:r>
              <a:rPr lang="en-GB" sz="1200" b="0" dirty="0"/>
              <a:t> https://</a:t>
            </a:r>
            <a:r>
              <a:rPr lang="en-GB" sz="1200" b="0" dirty="0" err="1"/>
              <a:t>public.wmo.int</a:t>
            </a:r>
            <a:r>
              <a:rPr lang="en-GB" sz="1200" b="0" dirty="0"/>
              <a:t>/</a:t>
            </a:r>
            <a:r>
              <a:rPr lang="en-GB" sz="1200" b="0" dirty="0" err="1"/>
              <a:t>en</a:t>
            </a:r>
            <a:r>
              <a:rPr lang="en-GB" sz="1200" b="0" dirty="0"/>
              <a:t>/media/news/celebrating-pioneer-</a:t>
            </a:r>
            <a:r>
              <a:rPr lang="en-GB" sz="1200" b="0" dirty="0" err="1"/>
              <a:t>indian</a:t>
            </a:r>
            <a:r>
              <a:rPr lang="en-GB" sz="1200" b="0" dirty="0"/>
              <a:t>-meteorologist-anna-</a:t>
            </a:r>
            <a:r>
              <a:rPr lang="en-GB" sz="1200" b="0" dirty="0" err="1"/>
              <a:t>mani</a:t>
            </a:r>
            <a:endParaRPr lang="en-GB" sz="1200" b="0"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Managing climate change involves both mitigation (reducing causes) and adaptation (responding to change). </a:t>
            </a:r>
          </a:p>
          <a:p>
            <a:r>
              <a:rPr lang="en-GB" sz="1200" dirty="0">
                <a:effectLst/>
                <a:latin typeface="ArialMT"/>
              </a:rPr>
              <a:t>Managing climate change: </a:t>
            </a:r>
            <a:r>
              <a:rPr lang="en-GB" sz="1800" dirty="0">
                <a:effectLst/>
                <a:latin typeface="+mn-lt"/>
              </a:rPr>
              <a:t> </a:t>
            </a:r>
            <a:r>
              <a:rPr lang="en-GB" sz="1200" dirty="0">
                <a:effectLst/>
                <a:latin typeface="ArialMT"/>
              </a:rPr>
              <a:t>mitigation – alternative energy production, carbon capture, planting trees, international agreements, adaptation – change in agricultural systems, managing water supply, reducing risk from rising sea levels. </a:t>
            </a:r>
            <a:endParaRPr lang="en-GB" sz="1800" dirty="0">
              <a:effectLst/>
            </a:endParaRP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Goswami’s career highlights the importance of </a:t>
            </a:r>
            <a:r>
              <a:rPr lang="en-GB" sz="1200" b="1" dirty="0"/>
              <a:t>training and institutions</a:t>
            </a:r>
            <a:r>
              <a:rPr lang="en-GB" sz="1200" b="0" dirty="0"/>
              <a:t> for development of climate science.</a:t>
            </a:r>
          </a:p>
          <a:p>
            <a:pPr marL="171450" indent="-171450">
              <a:buFont typeface="Arial" panose="020B0604020202020204" pitchFamily="34" charset="0"/>
              <a:buChar char="•"/>
            </a:pPr>
            <a:r>
              <a:rPr lang="en-GB" sz="1200" b="0" dirty="0"/>
              <a:t>Goswami’s research highlights the importance of </a:t>
            </a:r>
            <a:r>
              <a:rPr lang="en-GB" sz="1200" b="1" dirty="0"/>
              <a:t>accurate models </a:t>
            </a:r>
            <a:r>
              <a:rPr lang="en-GB" sz="1200" b="0" dirty="0"/>
              <a:t>for </a:t>
            </a:r>
            <a:r>
              <a:rPr lang="en-GB" sz="1200" b="1" dirty="0"/>
              <a:t>mitigation and adaptation </a:t>
            </a:r>
            <a:r>
              <a:rPr lang="en-GB" sz="1200" b="0" dirty="0"/>
              <a:t>to climate change.</a:t>
            </a:r>
            <a:endParaRPr lang="en-GB" sz="1200" b="1"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3.1.1.4 </a:t>
            </a:r>
            <a:r>
              <a:rPr lang="en-GB" sz="1200" b="1" dirty="0">
                <a:solidFill>
                  <a:srgbClr val="512D8E"/>
                </a:solidFill>
                <a:effectLst/>
                <a:latin typeface="AQAChevinPro"/>
              </a:rPr>
              <a:t>Climate change </a:t>
            </a:r>
            <a:endParaRPr lang="en-GB" sz="1800" b="1" dirty="0"/>
          </a:p>
          <a:p>
            <a:r>
              <a:rPr lang="en-GB" sz="1200" dirty="0">
                <a:effectLst/>
                <a:latin typeface="ArialMT"/>
              </a:rPr>
              <a:t>Managing climate change involves both mitigation (reducing causes) and adaptation (responding to change). </a:t>
            </a:r>
          </a:p>
          <a:p>
            <a:r>
              <a:rPr lang="en-GB" sz="1200" dirty="0">
                <a:effectLst/>
                <a:latin typeface="ArialMT"/>
              </a:rPr>
              <a:t>Managing climate change: </a:t>
            </a:r>
            <a:r>
              <a:rPr lang="en-GB" sz="1800" dirty="0">
                <a:effectLst/>
                <a:latin typeface="+mn-lt"/>
              </a:rPr>
              <a:t> </a:t>
            </a:r>
            <a:r>
              <a:rPr lang="en-GB" sz="1200" dirty="0">
                <a:effectLst/>
                <a:latin typeface="ArialMT"/>
              </a:rPr>
              <a:t>mitigation – alternative energy production, carbon capture, planting trees, international agreements, adaptation – change in agricultural systems, managing water supply, reducing risk from rising sea levels.</a:t>
            </a:r>
            <a:endParaRPr lang="en-GB" sz="180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6298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4145" y="151621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model of the earth with trees on top&#10;&#10;Description automatically generated">
            <a:extLst>
              <a:ext uri="{FF2B5EF4-FFF2-40B4-BE49-F238E27FC236}">
                <a16:creationId xmlns:a16="http://schemas.microsoft.com/office/drawing/2014/main" id="{A53EF652-3622-BA64-E5D5-83FA7147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56580"/>
            <a:ext cx="12199845" cy="4549521"/>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06101"/>
            <a:ext cx="12195949" cy="1551019"/>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India</a:t>
            </a:r>
            <a:endParaRPr lang="en-US" dirty="0"/>
          </a:p>
        </p:txBody>
      </p:sp>
      <p:sp>
        <p:nvSpPr>
          <p:cNvPr id="2" name="Title 1"/>
          <p:cNvSpPr>
            <a:spLocks noGrp="1"/>
          </p:cNvSpPr>
          <p:nvPr>
            <p:ph type="ctrTitle"/>
          </p:nvPr>
        </p:nvSpPr>
        <p:spPr>
          <a:xfrm>
            <a:off x="-3949" y="858092"/>
            <a:ext cx="12191646" cy="645382"/>
          </a:xfrm>
          <a:noFill/>
        </p:spPr>
        <p:txBody>
          <a:bodyPr vert="horz" lIns="91440" tIns="45720" rIns="91440" bIns="45720" rtlCol="0" anchor="ctr">
            <a:normAutofit/>
          </a:bodyPr>
          <a:lstStyle/>
          <a:p>
            <a:pPr algn="ctr">
              <a:lnSpc>
                <a:spcPct val="100000"/>
              </a:lnSpc>
            </a:pPr>
            <a:r>
              <a:rPr lang="en-US" sz="3600" b="1" dirty="0">
                <a:solidFill>
                  <a:srgbClr val="0A6493"/>
                </a:solidFill>
                <a:latin typeface="Cambria"/>
                <a:ea typeface="Cambria"/>
              </a:rPr>
              <a:t>Climate Change</a:t>
            </a:r>
            <a:endParaRPr lang="en-US" dirty="0">
              <a:solidFill>
                <a:srgbClr val="0A6493"/>
              </a:solidFill>
              <a:cs typeface="Calibri Light"/>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GCSE Geography</a:t>
            </a:r>
            <a:endParaRPr lang="en-US" sz="1400" dirty="0">
              <a:solidFill>
                <a:srgbClr val="9AA5CB"/>
              </a:solidFill>
              <a:latin typeface="Bahnschrift"/>
            </a:endParaRPr>
          </a:p>
        </p:txBody>
      </p:sp>
    </p:spTree>
    <p:extLst>
      <p:ext uri="{BB962C8B-B14F-4D97-AF65-F5344CB8AC3E}">
        <p14:creationId xmlns:p14="http://schemas.microsoft.com/office/powerpoint/2010/main" val="358459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94" name="Freeform: Shape 93">
            <a:extLst>
              <a:ext uri="{FF2B5EF4-FFF2-40B4-BE49-F238E27FC236}">
                <a16:creationId xmlns:a16="http://schemas.microsoft.com/office/drawing/2014/main" id="{CFDF70F4-97B6-40D8-B1FA-9580DBD23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2244" y="224448"/>
            <a:ext cx="6857996" cy="6409096"/>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6" name="Group 95">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7" name="Straight Connector 96">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9" name="Right Triangle 128">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691078" y="1145194"/>
            <a:ext cx="5082448" cy="499820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The </a:t>
            </a:r>
            <a:r>
              <a:rPr lang="en-US" sz="2400" b="1" dirty="0">
                <a:solidFill>
                  <a:schemeClr val="tx1"/>
                </a:solidFill>
              </a:rPr>
              <a:t>effects of climate change </a:t>
            </a:r>
            <a:r>
              <a:rPr lang="en-US" sz="2400" dirty="0">
                <a:solidFill>
                  <a:schemeClr val="tx1"/>
                </a:solidFill>
              </a:rPr>
              <a:t>on the </a:t>
            </a:r>
            <a:r>
              <a:rPr lang="en-US" sz="2400" b="1" dirty="0">
                <a:solidFill>
                  <a:schemeClr val="tx1"/>
                </a:solidFill>
              </a:rPr>
              <a:t>environment and people </a:t>
            </a:r>
            <a:r>
              <a:rPr lang="en-US" sz="2400" dirty="0">
                <a:solidFill>
                  <a:schemeClr val="tx1"/>
                </a:solidFill>
              </a:rPr>
              <a:t>in India include:</a:t>
            </a:r>
          </a:p>
          <a:p>
            <a:pPr lvl="1"/>
            <a:r>
              <a:rPr lang="en-US" sz="2200" dirty="0">
                <a:solidFill>
                  <a:schemeClr val="tx1"/>
                </a:solidFill>
              </a:rPr>
              <a:t>Flooding</a:t>
            </a:r>
          </a:p>
          <a:p>
            <a:pPr lvl="1"/>
            <a:r>
              <a:rPr lang="en-US" sz="2200" dirty="0">
                <a:solidFill>
                  <a:schemeClr val="tx1"/>
                </a:solidFill>
              </a:rPr>
              <a:t>Sea level rise</a:t>
            </a:r>
          </a:p>
          <a:p>
            <a:pPr lvl="1"/>
            <a:r>
              <a:rPr lang="en-US" sz="2200" dirty="0">
                <a:solidFill>
                  <a:schemeClr val="tx1"/>
                </a:solidFill>
              </a:rPr>
              <a:t>Heat waves</a:t>
            </a:r>
          </a:p>
          <a:p>
            <a:pPr lvl="1"/>
            <a:r>
              <a:rPr lang="en-US" sz="2200" dirty="0">
                <a:solidFill>
                  <a:schemeClr val="tx1"/>
                </a:solidFill>
              </a:rPr>
              <a:t>Extreme weather events</a:t>
            </a:r>
          </a:p>
          <a:p>
            <a:pPr lvl="1"/>
            <a:r>
              <a:rPr lang="en-US" sz="2200" dirty="0">
                <a:solidFill>
                  <a:schemeClr val="tx1"/>
                </a:solidFill>
              </a:rPr>
              <a:t>Poverty</a:t>
            </a:r>
          </a:p>
          <a:p>
            <a:pPr lvl="1"/>
            <a:r>
              <a:rPr lang="en-US" sz="2200" dirty="0">
                <a:solidFill>
                  <a:schemeClr val="tx1"/>
                </a:solidFill>
              </a:rPr>
              <a:t>Crop failure</a:t>
            </a:r>
          </a:p>
          <a:p>
            <a:pPr lvl="1"/>
            <a:r>
              <a:rPr lang="en-US" sz="2200" dirty="0">
                <a:solidFill>
                  <a:schemeClr val="tx1"/>
                </a:solidFill>
              </a:rPr>
              <a:t>Forced migration</a:t>
            </a:r>
            <a:endParaRPr lang="en-US" sz="2200" b="1" dirty="0">
              <a:solidFill>
                <a:schemeClr val="tx1"/>
              </a:solidFill>
            </a:endParaRPr>
          </a:p>
          <a:p>
            <a:pPr lvl="1"/>
            <a:endParaRPr lang="en-US" sz="2400" dirty="0">
              <a:solidFill>
                <a:schemeClr val="tx1"/>
              </a:solidFill>
            </a:endParaRPr>
          </a:p>
          <a:p>
            <a:pPr lvl="1"/>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pic>
        <p:nvPicPr>
          <p:cNvPr id="3" name="Picture 2" descr="A map of india with different colored areas&#10;&#10;Description automatically generated">
            <a:extLst>
              <a:ext uri="{FF2B5EF4-FFF2-40B4-BE49-F238E27FC236}">
                <a16:creationId xmlns:a16="http://schemas.microsoft.com/office/drawing/2014/main" id="{58C47914-76F1-FD1E-5440-84C307ABC9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7094" y="1116798"/>
            <a:ext cx="4401655" cy="4630889"/>
          </a:xfrm>
          <a:prstGeom prst="rect">
            <a:avLst/>
          </a:prstGeom>
        </p:spPr>
      </p:pic>
      <p:sp>
        <p:nvSpPr>
          <p:cNvPr id="4" name="TextBox 3">
            <a:extLst>
              <a:ext uri="{FF2B5EF4-FFF2-40B4-BE49-F238E27FC236}">
                <a16:creationId xmlns:a16="http://schemas.microsoft.com/office/drawing/2014/main" id="{C3A4AF1A-B499-2A28-FA22-E8A53D736980}"/>
              </a:ext>
            </a:extLst>
          </p:cNvPr>
          <p:cNvSpPr txBox="1"/>
          <p:nvPr/>
        </p:nvSpPr>
        <p:spPr>
          <a:xfrm>
            <a:off x="7087094" y="5857747"/>
            <a:ext cx="4462405" cy="276999"/>
          </a:xfrm>
          <a:prstGeom prst="rect">
            <a:avLst/>
          </a:prstGeom>
          <a:noFill/>
        </p:spPr>
        <p:txBody>
          <a:bodyPr wrap="square">
            <a:spAutoFit/>
          </a:bodyPr>
          <a:lstStyle/>
          <a:p>
            <a:pPr marL="0" indent="0" algn="ctr">
              <a:lnSpc>
                <a:spcPct val="100000"/>
              </a:lnSpc>
              <a:buNone/>
            </a:pPr>
            <a:r>
              <a:rPr lang="en-GB" sz="1200" dirty="0"/>
              <a:t>Map of climate zones in India. Wikimedia.</a:t>
            </a:r>
            <a:endParaRPr lang="en-GB" sz="1200" baseline="-25000" dirty="0"/>
          </a:p>
        </p:txBody>
      </p:sp>
      <p:sp>
        <p:nvSpPr>
          <p:cNvPr id="15" name="Title 1">
            <a:extLst>
              <a:ext uri="{FF2B5EF4-FFF2-40B4-BE49-F238E27FC236}">
                <a16:creationId xmlns:a16="http://schemas.microsoft.com/office/drawing/2014/main" id="{DAEE638B-F0D4-8CB1-BE2A-BC5ACA5C6985}"/>
              </a:ext>
            </a:extLst>
          </p:cNvPr>
          <p:cNvSpPr txBox="1">
            <a:spLocks/>
          </p:cNvSpPr>
          <p:nvPr/>
        </p:nvSpPr>
        <p:spPr>
          <a:xfrm>
            <a:off x="-6229"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in India</a:t>
            </a:r>
            <a:endParaRPr lang="en-US" sz="2800" dirty="0"/>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31201" y="1273960"/>
            <a:ext cx="5693586" cy="2693692"/>
          </a:xfrm>
        </p:spPr>
        <p:txBody>
          <a:bodyPr>
            <a:noAutofit/>
          </a:bodyPr>
          <a:lstStyle/>
          <a:p>
            <a:r>
              <a:rPr lang="en-GB" sz="2200" dirty="0"/>
              <a:t>India was part of the </a:t>
            </a:r>
            <a:r>
              <a:rPr lang="en-GB" sz="2200" b="1" dirty="0"/>
              <a:t>British Empire </a:t>
            </a:r>
            <a:r>
              <a:rPr lang="en-GB" sz="2200" dirty="0"/>
              <a:t>up until </a:t>
            </a:r>
            <a:r>
              <a:rPr lang="en-GB" sz="2200" b="1" dirty="0"/>
              <a:t>independence in 1947</a:t>
            </a:r>
            <a:r>
              <a:rPr lang="en-GB" sz="2200" dirty="0"/>
              <a:t>.</a:t>
            </a:r>
          </a:p>
          <a:p>
            <a:r>
              <a:rPr lang="en-GB" sz="2200" dirty="0"/>
              <a:t>The British believed that the Indian climate made it </a:t>
            </a:r>
            <a:r>
              <a:rPr lang="en-GB" sz="2200" b="1" dirty="0"/>
              <a:t>rich in natural resources</a:t>
            </a:r>
            <a:r>
              <a:rPr lang="en-GB" sz="2200" dirty="0"/>
              <a:t>.</a:t>
            </a:r>
          </a:p>
          <a:p>
            <a:r>
              <a:rPr lang="en-GB" sz="2200" dirty="0"/>
              <a:t>But the British worried that the climate in India was </a:t>
            </a:r>
            <a:r>
              <a:rPr lang="en-GB" sz="2200" b="1" dirty="0"/>
              <a:t>extreme </a:t>
            </a:r>
            <a:r>
              <a:rPr lang="en-GB" sz="2200" dirty="0"/>
              <a:t>and </a:t>
            </a:r>
            <a:r>
              <a:rPr lang="en-GB" sz="2200" b="1" dirty="0"/>
              <a:t>hard to predict</a:t>
            </a:r>
            <a:r>
              <a:rPr lang="en-GB" sz="2200" dirty="0"/>
              <a:t>.</a:t>
            </a:r>
          </a:p>
          <a:p>
            <a:endParaRPr lang="en-GB" sz="2200" b="1" dirty="0"/>
          </a:p>
          <a:p>
            <a:pPr marL="0" indent="0">
              <a:buNone/>
            </a:pPr>
            <a:endParaRPr lang="en-GB" sz="2200" dirty="0"/>
          </a:p>
          <a:p>
            <a:endParaRPr lang="en-GB" sz="2200" baseline="-250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6" name="Content Placeholder 2">
            <a:extLst>
              <a:ext uri="{FF2B5EF4-FFF2-40B4-BE49-F238E27FC236}">
                <a16:creationId xmlns:a16="http://schemas.microsoft.com/office/drawing/2014/main" id="{F2576859-3CE1-E1F2-595E-6E84A4D071FC}"/>
              </a:ext>
            </a:extLst>
          </p:cNvPr>
          <p:cNvSpPr txBox="1">
            <a:spLocks/>
          </p:cNvSpPr>
          <p:nvPr/>
        </p:nvSpPr>
        <p:spPr>
          <a:xfrm>
            <a:off x="115142" y="4411371"/>
            <a:ext cx="6314398" cy="74966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i="1" dirty="0"/>
              <a:t>How did British colonialism shape the effects and responses to climate change in India?</a:t>
            </a:r>
            <a:endParaRPr lang="en-GB" sz="2200" i="1" baseline="-25000" dirty="0"/>
          </a:p>
        </p:txBody>
      </p:sp>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9745258" y="6563652"/>
            <a:ext cx="2463356" cy="27786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Indigo factory, Bengal, India, Wikimedia</a:t>
            </a:r>
            <a:endParaRPr lang="en-GB" sz="1000" baseline="-25000" dirty="0">
              <a:solidFill>
                <a:schemeClr val="bg2"/>
              </a:solidFill>
            </a:endParaRPr>
          </a:p>
        </p:txBody>
      </p:sp>
      <p:sp>
        <p:nvSpPr>
          <p:cNvPr id="7" name="Title 1">
            <a:extLst>
              <a:ext uri="{FF2B5EF4-FFF2-40B4-BE49-F238E27FC236}">
                <a16:creationId xmlns:a16="http://schemas.microsoft.com/office/drawing/2014/main" id="{59213B2D-521D-0DC4-61CA-4A84EDA48530}"/>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and Empire</a:t>
            </a:r>
            <a:endParaRPr lang="en-US" sz="2800" dirty="0"/>
          </a:p>
        </p:txBody>
      </p:sp>
    </p:spTree>
    <p:extLst>
      <p:ext uri="{BB962C8B-B14F-4D97-AF65-F5344CB8AC3E}">
        <p14:creationId xmlns:p14="http://schemas.microsoft.com/office/powerpoint/2010/main" val="15749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98550" y="1220629"/>
            <a:ext cx="5810761" cy="5116146"/>
          </a:xfrm>
        </p:spPr>
        <p:txBody>
          <a:bodyPr>
            <a:noAutofit/>
          </a:bodyPr>
          <a:lstStyle/>
          <a:p>
            <a:r>
              <a:rPr lang="en-GB" sz="2200" dirty="0"/>
              <a:t>The </a:t>
            </a:r>
            <a:r>
              <a:rPr lang="en-GB" sz="2200" b="1" dirty="0"/>
              <a:t>River Ganges </a:t>
            </a:r>
            <a:r>
              <a:rPr lang="en-GB" sz="2200" dirty="0"/>
              <a:t>frequently </a:t>
            </a:r>
            <a:r>
              <a:rPr lang="en-GB" sz="2200" b="1" dirty="0"/>
              <a:t>floods.</a:t>
            </a:r>
          </a:p>
          <a:p>
            <a:r>
              <a:rPr lang="en-GB" sz="2200" dirty="0"/>
              <a:t>Floods often occur following a </a:t>
            </a:r>
            <a:r>
              <a:rPr lang="en-GB" sz="2200" b="1" dirty="0"/>
              <a:t>tropical cyclone </a:t>
            </a:r>
            <a:r>
              <a:rPr lang="en-GB" sz="2200" dirty="0"/>
              <a:t>or the </a:t>
            </a:r>
            <a:r>
              <a:rPr lang="en-GB" sz="2200" b="1" dirty="0"/>
              <a:t>monsoon rains</a:t>
            </a:r>
            <a:r>
              <a:rPr lang="en-GB" sz="2200" dirty="0"/>
              <a:t>.</a:t>
            </a:r>
          </a:p>
          <a:p>
            <a:r>
              <a:rPr lang="en-GB" sz="2200" b="1" dirty="0"/>
              <a:t>Major flooding</a:t>
            </a:r>
            <a:r>
              <a:rPr lang="en-GB" sz="2200" dirty="0"/>
              <a:t> occurred in Bengal, British India in 1856, 1871, 1885, 1892, 1899, 1902, 1906, 1918, and 1922.</a:t>
            </a:r>
          </a:p>
          <a:p>
            <a:r>
              <a:rPr lang="en-GB" sz="2200" b="1" dirty="0"/>
              <a:t>Crop failure and famine</a:t>
            </a:r>
            <a:r>
              <a:rPr lang="en-GB" sz="2200" dirty="0"/>
              <a:t> followed the 1902 and 1906 floods.</a:t>
            </a:r>
          </a:p>
          <a:p>
            <a:r>
              <a:rPr lang="en-GB" sz="2200" dirty="0"/>
              <a:t>Over</a:t>
            </a:r>
            <a:r>
              <a:rPr lang="en-GB" sz="2200" b="1" dirty="0"/>
              <a:t> 7,000 houses </a:t>
            </a:r>
            <a:r>
              <a:rPr lang="en-GB" sz="2200" dirty="0"/>
              <a:t>were destroyed in the 1918 floods.</a:t>
            </a:r>
          </a:p>
          <a:p>
            <a:pPr marL="0" indent="0" algn="ctr">
              <a:lnSpc>
                <a:spcPct val="150000"/>
              </a:lnSpc>
              <a:buNone/>
            </a:pPr>
            <a:r>
              <a:rPr lang="en-GB" sz="2200" i="1" dirty="0">
                <a:solidFill>
                  <a:schemeClr val="tx2"/>
                </a:solidFill>
              </a:rPr>
              <a:t>What difference did colonialism make?</a:t>
            </a:r>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8851904" y="6612208"/>
            <a:ext cx="3356710"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“Inundation in India”, </a:t>
            </a:r>
            <a:r>
              <a:rPr lang="en-GB" sz="1000" i="1" dirty="0">
                <a:solidFill>
                  <a:schemeClr val="bg2"/>
                </a:solidFill>
              </a:rPr>
              <a:t>Illustrated London News </a:t>
            </a:r>
            <a:r>
              <a:rPr lang="en-GB" sz="1000" dirty="0">
                <a:solidFill>
                  <a:schemeClr val="bg2"/>
                </a:solidFill>
              </a:rPr>
              <a:t>(1856)</a:t>
            </a:r>
            <a:endParaRPr lang="en-GB" sz="1000" baseline="-25000" dirty="0">
              <a:solidFill>
                <a:schemeClr val="bg2"/>
              </a:solidFill>
            </a:endParaRPr>
          </a:p>
        </p:txBody>
      </p:sp>
      <p:sp>
        <p:nvSpPr>
          <p:cNvPr id="5" name="Title 1">
            <a:extLst>
              <a:ext uri="{FF2B5EF4-FFF2-40B4-BE49-F238E27FC236}">
                <a16:creationId xmlns:a16="http://schemas.microsoft.com/office/drawing/2014/main" id="{C1684055-05D5-E013-EB2A-A4A181184A38}"/>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Extreme Weather in Colonial India</a:t>
            </a:r>
            <a:endParaRPr lang="en-US" sz="2800" dirty="0"/>
          </a:p>
        </p:txBody>
      </p:sp>
    </p:spTree>
    <p:extLst>
      <p:ext uri="{BB962C8B-B14F-4D97-AF65-F5344CB8AC3E}">
        <p14:creationId xmlns:p14="http://schemas.microsoft.com/office/powerpoint/2010/main" val="85308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537702" y="1146962"/>
            <a:ext cx="5642854" cy="5542425"/>
          </a:xfrm>
        </p:spPr>
        <p:txBody>
          <a:bodyPr>
            <a:noAutofit/>
          </a:bodyPr>
          <a:lstStyle/>
          <a:p>
            <a:r>
              <a:rPr lang="en-GB" sz="2200" dirty="0"/>
              <a:t>Floods were primarily </a:t>
            </a:r>
            <a:r>
              <a:rPr lang="en-GB" sz="2200" b="1" dirty="0"/>
              <a:t>caused</a:t>
            </a:r>
            <a:r>
              <a:rPr lang="en-GB" sz="2200" dirty="0"/>
              <a:t> by </a:t>
            </a:r>
            <a:r>
              <a:rPr lang="en-GB" sz="2200" b="1" dirty="0"/>
              <a:t>natural factors </a:t>
            </a:r>
            <a:r>
              <a:rPr lang="en-GB" sz="2200" dirty="0"/>
              <a:t>(such as increased rainfall).</a:t>
            </a:r>
          </a:p>
          <a:p>
            <a:r>
              <a:rPr lang="en-GB" sz="2200" dirty="0"/>
              <a:t>However, the </a:t>
            </a:r>
            <a:r>
              <a:rPr lang="en-GB" sz="2200" b="1" dirty="0"/>
              <a:t>effects</a:t>
            </a:r>
            <a:r>
              <a:rPr lang="en-GB" sz="2200" dirty="0"/>
              <a:t> were made worse by </a:t>
            </a:r>
            <a:r>
              <a:rPr lang="en-GB" sz="2200" b="1" dirty="0"/>
              <a:t>human factors </a:t>
            </a:r>
            <a:r>
              <a:rPr lang="en-GB" sz="2200" dirty="0"/>
              <a:t>(such as colonialism).</a:t>
            </a:r>
          </a:p>
          <a:p>
            <a:r>
              <a:rPr lang="en-GB" sz="2200" dirty="0"/>
              <a:t>Colonialism increased the demand for fertile land, resulting in </a:t>
            </a:r>
            <a:r>
              <a:rPr lang="en-GB" sz="2200" b="1" dirty="0"/>
              <a:t>deforestation</a:t>
            </a:r>
            <a:r>
              <a:rPr lang="en-GB" sz="2200" dirty="0"/>
              <a:t>.</a:t>
            </a:r>
          </a:p>
          <a:p>
            <a:r>
              <a:rPr lang="en-GB" sz="2200" dirty="0"/>
              <a:t>Colonialism caused more people to live in </a:t>
            </a:r>
            <a:r>
              <a:rPr lang="en-GB" sz="2200" b="1" dirty="0"/>
              <a:t>crowded urban environments </a:t>
            </a:r>
            <a:r>
              <a:rPr lang="en-GB" sz="2200" dirty="0"/>
              <a:t>near the sea or river.</a:t>
            </a:r>
          </a:p>
          <a:p>
            <a:r>
              <a:rPr lang="en-GB" sz="2200" dirty="0"/>
              <a:t>Colonial infrastructure, such as </a:t>
            </a:r>
            <a:r>
              <a:rPr lang="en-GB" sz="2200" b="1" dirty="0"/>
              <a:t>railways and embankments</a:t>
            </a:r>
            <a:r>
              <a:rPr lang="en-GB" sz="2200" dirty="0"/>
              <a:t>, disrupted the natural flow of flood waters.</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6" name="Content Placeholder 2">
            <a:extLst>
              <a:ext uri="{FF2B5EF4-FFF2-40B4-BE49-F238E27FC236}">
                <a16:creationId xmlns:a16="http://schemas.microsoft.com/office/drawing/2014/main" id="{B593FBEB-5EF0-A925-65FD-35B18C2D1F82}"/>
              </a:ext>
            </a:extLst>
          </p:cNvPr>
          <p:cNvSpPr txBox="1">
            <a:spLocks/>
          </p:cNvSpPr>
          <p:nvPr/>
        </p:nvSpPr>
        <p:spPr>
          <a:xfrm>
            <a:off x="7966559" y="6588708"/>
            <a:ext cx="4242055" cy="2528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“Effects of the Cyclone at Calcutta”, </a:t>
            </a:r>
            <a:r>
              <a:rPr lang="en-GB" sz="1000" i="1" dirty="0">
                <a:solidFill>
                  <a:schemeClr val="bg2"/>
                </a:solidFill>
              </a:rPr>
              <a:t>Illustrated London News </a:t>
            </a:r>
            <a:r>
              <a:rPr lang="en-GB" sz="1000" dirty="0">
                <a:solidFill>
                  <a:schemeClr val="bg2"/>
                </a:solidFill>
              </a:rPr>
              <a:t>(1864)</a:t>
            </a:r>
            <a:endParaRPr lang="en-GB" sz="1000" baseline="-25000" dirty="0">
              <a:solidFill>
                <a:schemeClr val="bg2"/>
              </a:solidFill>
            </a:endParaRPr>
          </a:p>
        </p:txBody>
      </p:sp>
      <p:sp>
        <p:nvSpPr>
          <p:cNvPr id="10" name="Title 1">
            <a:extLst>
              <a:ext uri="{FF2B5EF4-FFF2-40B4-BE49-F238E27FC236}">
                <a16:creationId xmlns:a16="http://schemas.microsoft.com/office/drawing/2014/main" id="{B9F4FE61-364F-15FC-E6A2-C116F90F1B23}"/>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Causes and Effects of Flooding</a:t>
            </a:r>
            <a:endParaRPr lang="en-US" sz="2800" dirty="0"/>
          </a:p>
        </p:txBody>
      </p:sp>
    </p:spTree>
    <p:extLst>
      <p:ext uri="{BB962C8B-B14F-4D97-AF65-F5344CB8AC3E}">
        <p14:creationId xmlns:p14="http://schemas.microsoft.com/office/powerpoint/2010/main" val="225661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84846" y="1273961"/>
            <a:ext cx="5810761" cy="5338246"/>
          </a:xfrm>
        </p:spPr>
        <p:txBody>
          <a:bodyPr>
            <a:noAutofit/>
          </a:bodyPr>
          <a:lstStyle/>
          <a:p>
            <a:r>
              <a:rPr lang="en-GB" sz="2200" dirty="0"/>
              <a:t>India gained </a:t>
            </a:r>
            <a:r>
              <a:rPr lang="en-GB" sz="2200" b="1" dirty="0"/>
              <a:t>independence</a:t>
            </a:r>
            <a:r>
              <a:rPr lang="en-GB" sz="2200" dirty="0"/>
              <a:t> from the British Empire in 1947.</a:t>
            </a:r>
          </a:p>
          <a:p>
            <a:r>
              <a:rPr lang="en-GB" sz="2200" dirty="0"/>
              <a:t>Since 1947, </a:t>
            </a:r>
            <a:r>
              <a:rPr lang="en-GB" sz="2200" b="1" dirty="0"/>
              <a:t>Indian geographers and climate scientists </a:t>
            </a:r>
            <a:r>
              <a:rPr lang="en-GB" sz="2200" dirty="0"/>
              <a:t>have played an important role in:</a:t>
            </a:r>
          </a:p>
          <a:p>
            <a:pPr lvl="1"/>
            <a:r>
              <a:rPr lang="en-GB" sz="2000" b="1" dirty="0"/>
              <a:t>Understanding </a:t>
            </a:r>
            <a:r>
              <a:rPr lang="en-GB" sz="2000" dirty="0"/>
              <a:t>climate change</a:t>
            </a:r>
          </a:p>
          <a:p>
            <a:pPr lvl="1"/>
            <a:r>
              <a:rPr lang="en-GB" sz="2000" b="1" dirty="0"/>
              <a:t>Managing </a:t>
            </a:r>
            <a:r>
              <a:rPr lang="en-GB" sz="2000" dirty="0"/>
              <a:t>climate change</a:t>
            </a:r>
          </a:p>
          <a:p>
            <a:r>
              <a:rPr lang="en-GB" sz="2200" dirty="0"/>
              <a:t>In 2020, major flooding in India caused </a:t>
            </a:r>
            <a:r>
              <a:rPr lang="en-GB" sz="2200" b="1" dirty="0"/>
              <a:t>$88.5 billion </a:t>
            </a:r>
            <a:r>
              <a:rPr lang="en-GB" sz="2200" dirty="0"/>
              <a:t>of damage and killed over </a:t>
            </a:r>
            <a:r>
              <a:rPr lang="en-GB" sz="2200" b="1" dirty="0"/>
              <a:t>5,000 people.</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10242887" y="6612207"/>
            <a:ext cx="1965726" cy="22931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Kolkata, India, 2020. Wikimedia</a:t>
            </a:r>
            <a:endParaRPr lang="en-GB" sz="1000" baseline="-25000" dirty="0">
              <a:solidFill>
                <a:schemeClr val="bg2"/>
              </a:solidFill>
            </a:endParaRPr>
          </a:p>
        </p:txBody>
      </p:sp>
      <p:sp>
        <p:nvSpPr>
          <p:cNvPr id="7" name="Title 1">
            <a:extLst>
              <a:ext uri="{FF2B5EF4-FFF2-40B4-BE49-F238E27FC236}">
                <a16:creationId xmlns:a16="http://schemas.microsoft.com/office/drawing/2014/main" id="{D7D8D80D-DA99-3EB7-479B-2B7B68E18459}"/>
              </a:ext>
            </a:extLst>
          </p:cNvPr>
          <p:cNvSpPr txBox="1">
            <a:spLocks/>
          </p:cNvSpPr>
          <p:nvPr/>
        </p:nvSpPr>
        <p:spPr>
          <a:xfrm>
            <a:off x="-6214" y="0"/>
            <a:ext cx="12214823" cy="749474"/>
          </a:xfrm>
          <a:prstGeom prst="rect">
            <a:avLst/>
          </a:prstGeom>
          <a:solidFill>
            <a:srgbClr val="0A649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b="1" dirty="0">
                <a:solidFill>
                  <a:srgbClr val="FFFFFF"/>
                </a:solidFill>
                <a:latin typeface="Cambria"/>
                <a:ea typeface="Cambria"/>
                <a:cs typeface="+mj-lt"/>
              </a:rPr>
              <a:t>Climate Change after Independence</a:t>
            </a:r>
            <a:endParaRPr lang="en-US" sz="2800" dirty="0"/>
          </a:p>
        </p:txBody>
      </p:sp>
    </p:spTree>
    <p:extLst>
      <p:ext uri="{BB962C8B-B14F-4D97-AF65-F5344CB8AC3E}">
        <p14:creationId xmlns:p14="http://schemas.microsoft.com/office/powerpoint/2010/main" val="44634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66080" cy="3625990"/>
          </a:xfrm>
        </p:spPr>
        <p:txBody>
          <a:bodyPr>
            <a:noAutofit/>
          </a:bodyPr>
          <a:lstStyle/>
          <a:p>
            <a:pPr lvl="0">
              <a:spcBef>
                <a:spcPts val="0"/>
              </a:spcBef>
            </a:pPr>
            <a:r>
              <a:rPr lang="en-GB" sz="2200" kern="100" dirty="0">
                <a:effectLst/>
                <a:ea typeface="Times New Roman" panose="02020603050405020304" pitchFamily="18" charset="0"/>
                <a:cs typeface="Arial" panose="020B0604020202020204" pitchFamily="34" charset="0"/>
              </a:rPr>
              <a:t>Studied physics at </a:t>
            </a:r>
            <a:r>
              <a:rPr lang="en-GB" sz="2200" b="1" kern="100" dirty="0" err="1">
                <a:effectLst/>
                <a:ea typeface="Times New Roman" panose="02020603050405020304" pitchFamily="18" charset="0"/>
                <a:cs typeface="Arial" panose="020B0604020202020204" pitchFamily="34" charset="0"/>
              </a:rPr>
              <a:t>Pachaiyappas</a:t>
            </a:r>
            <a:r>
              <a:rPr lang="en-GB" sz="2200" b="1" kern="100" dirty="0">
                <a:effectLst/>
                <a:ea typeface="Times New Roman" panose="02020603050405020304" pitchFamily="18" charset="0"/>
                <a:cs typeface="Arial" panose="020B0604020202020204" pitchFamily="34" charset="0"/>
              </a:rPr>
              <a:t> College</a:t>
            </a:r>
            <a:r>
              <a:rPr lang="en-GB" sz="2200" kern="100" dirty="0">
                <a:effectLst/>
                <a:ea typeface="Times New Roman" panose="02020603050405020304" pitchFamily="18" charset="0"/>
                <a:cs typeface="Arial" panose="020B0604020202020204" pitchFamily="34" charset="0"/>
              </a:rPr>
              <a:t> in Madras (Chennai), British India in 1930s.</a:t>
            </a:r>
          </a:p>
          <a:p>
            <a:pPr lvl="0">
              <a:spcBef>
                <a:spcPts val="0"/>
              </a:spcBef>
            </a:pPr>
            <a:r>
              <a:rPr lang="en-GB" sz="2200" kern="100" dirty="0">
                <a:effectLst/>
                <a:ea typeface="Times New Roman" panose="02020603050405020304" pitchFamily="18" charset="0"/>
                <a:cs typeface="Arial" panose="020B0604020202020204" pitchFamily="34" charset="0"/>
              </a:rPr>
              <a:t>Further study at </a:t>
            </a:r>
            <a:r>
              <a:rPr lang="en-GB" sz="2200" b="1" kern="100" dirty="0">
                <a:effectLst/>
                <a:ea typeface="Times New Roman" panose="02020603050405020304" pitchFamily="18" charset="0"/>
                <a:cs typeface="Arial" panose="020B0604020202020204" pitchFamily="34" charset="0"/>
              </a:rPr>
              <a:t>Imperial College, London</a:t>
            </a:r>
            <a:r>
              <a:rPr lang="en-GB" sz="2200" kern="100" dirty="0">
                <a:effectLst/>
                <a:ea typeface="Times New Roman" panose="02020603050405020304" pitchFamily="18" charset="0"/>
                <a:cs typeface="Arial" panose="020B0604020202020204" pitchFamily="34" charset="0"/>
              </a:rPr>
              <a:t>, UK in 1930s.</a:t>
            </a:r>
          </a:p>
          <a:p>
            <a:pPr>
              <a:spcBef>
                <a:spcPts val="0"/>
              </a:spcBef>
            </a:pPr>
            <a:r>
              <a:rPr lang="en-GB" sz="2200" kern="100" dirty="0">
                <a:ea typeface="Times New Roman" panose="02020603050405020304" pitchFamily="18" charset="0"/>
                <a:cs typeface="Arial" panose="020B0604020202020204" pitchFamily="34" charset="0"/>
              </a:rPr>
              <a:t>Campaigned for </a:t>
            </a:r>
            <a:r>
              <a:rPr lang="en-GB" sz="2200" b="1" kern="100" dirty="0">
                <a:ea typeface="Times New Roman" panose="02020603050405020304" pitchFamily="18" charset="0"/>
                <a:cs typeface="Arial" panose="020B0604020202020204" pitchFamily="34" charset="0"/>
              </a:rPr>
              <a:t>Indian independence</a:t>
            </a:r>
            <a:r>
              <a:rPr lang="en-GB" sz="2200" kern="100" dirty="0">
                <a:ea typeface="Times New Roman" panose="02020603050405020304" pitchFamily="18" charset="0"/>
                <a:cs typeface="Arial" panose="020B0604020202020204" pitchFamily="34" charset="0"/>
              </a:rPr>
              <a:t>.</a:t>
            </a:r>
          </a:p>
          <a:p>
            <a:pPr>
              <a:spcBef>
                <a:spcPts val="0"/>
              </a:spcBef>
            </a:pPr>
            <a:r>
              <a:rPr lang="en-GB" sz="2200" kern="100" dirty="0">
                <a:ea typeface="Times New Roman" panose="02020603050405020304" pitchFamily="18" charset="0"/>
                <a:cs typeface="Arial" panose="020B0604020202020204" pitchFamily="34" charset="0"/>
              </a:rPr>
              <a:t>Joined </a:t>
            </a:r>
            <a:r>
              <a:rPr lang="en-GB" sz="2200" b="1" kern="100" dirty="0">
                <a:ea typeface="Times New Roman" panose="02020603050405020304" pitchFamily="18" charset="0"/>
                <a:cs typeface="Arial" panose="020B0604020202020204" pitchFamily="34" charset="0"/>
              </a:rPr>
              <a:t>Indian Meteorological Department </a:t>
            </a:r>
            <a:r>
              <a:rPr lang="en-GB" sz="2200" kern="100" dirty="0">
                <a:ea typeface="Times New Roman" panose="02020603050405020304" pitchFamily="18" charset="0"/>
                <a:cs typeface="Arial" panose="020B0604020202020204" pitchFamily="34" charset="0"/>
              </a:rPr>
              <a:t>in 1940s.</a:t>
            </a:r>
          </a:p>
          <a:p>
            <a:pPr lvl="0">
              <a:spcBef>
                <a:spcPts val="0"/>
              </a:spcBef>
            </a:pPr>
            <a:r>
              <a:rPr lang="en-GB" sz="2200" kern="100" dirty="0">
                <a:effectLst/>
                <a:ea typeface="Times New Roman" panose="02020603050405020304" pitchFamily="18" charset="0"/>
                <a:cs typeface="Arial" panose="020B0604020202020204" pitchFamily="34" charset="0"/>
              </a:rPr>
              <a:t>Studied </a:t>
            </a:r>
            <a:r>
              <a:rPr lang="en-GB" sz="2200" b="1" kern="100" dirty="0">
                <a:effectLst/>
                <a:ea typeface="Times New Roman" panose="02020603050405020304" pitchFamily="18" charset="0"/>
                <a:cs typeface="Arial" panose="020B0604020202020204" pitchFamily="34" charset="0"/>
              </a:rPr>
              <a:t>effects of solar radiation </a:t>
            </a:r>
            <a:r>
              <a:rPr lang="en-GB" sz="2200" kern="100" dirty="0">
                <a:effectLst/>
                <a:ea typeface="Times New Roman" panose="02020603050405020304" pitchFamily="18" charset="0"/>
                <a:cs typeface="Arial" panose="020B0604020202020204" pitchFamily="34" charset="0"/>
              </a:rPr>
              <a:t>on weather and ozone layer in India</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9162164" y="6553745"/>
            <a:ext cx="3119885" cy="2764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“Miss Anna Mani Interview with Dr </a:t>
            </a:r>
            <a:r>
              <a:rPr lang="en-GB" sz="1000" baseline="-25000" dirty="0" err="1">
                <a:solidFill>
                  <a:schemeClr val="bg2"/>
                </a:solidFill>
              </a:rPr>
              <a:t>Hessam</a:t>
            </a:r>
            <a:r>
              <a:rPr lang="en-GB" sz="1000" baseline="-25000" dirty="0">
                <a:solidFill>
                  <a:schemeClr val="bg2"/>
                </a:solidFill>
              </a:rPr>
              <a:t> </a:t>
            </a:r>
            <a:r>
              <a:rPr lang="en-GB" sz="1000" baseline="-25000" dirty="0" err="1">
                <a:solidFill>
                  <a:schemeClr val="bg2"/>
                </a:solidFill>
              </a:rPr>
              <a:t>Taba</a:t>
            </a:r>
            <a:r>
              <a:rPr lang="en-GB" sz="1000" baseline="-25000" dirty="0">
                <a:solidFill>
                  <a:schemeClr val="bg2"/>
                </a:solidFill>
              </a:rPr>
              <a:t>” </a:t>
            </a:r>
            <a:r>
              <a:rPr lang="en-GB" sz="1000" i="1" baseline="-25000" dirty="0">
                <a:solidFill>
                  <a:schemeClr val="bg2"/>
                </a:solidFill>
              </a:rPr>
              <a:t>WMO Bulletin 40 </a:t>
            </a:r>
            <a:r>
              <a:rPr lang="en-GB" sz="1000" baseline="-25000" dirty="0">
                <a:solidFill>
                  <a:schemeClr val="bg2"/>
                </a:solidFill>
              </a:rPr>
              <a:t>(1991)</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1189" cy="629912"/>
          </a:xfrm>
        </p:spPr>
        <p:txBody>
          <a:bodyPr anchor="ctr">
            <a:noAutofit/>
          </a:bodyPr>
          <a:lstStyle/>
          <a:p>
            <a:pPr algn="ctr"/>
            <a:r>
              <a:rPr lang="en-GB" sz="3000" b="1" dirty="0"/>
              <a:t>Anna Mani</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262845"/>
            <a:ext cx="5766080" cy="3537467"/>
          </a:xfrm>
        </p:spPr>
        <p:txBody>
          <a:bodyPr>
            <a:noAutofit/>
          </a:bodyPr>
          <a:lstStyle/>
          <a:p>
            <a:pPr>
              <a:spcBef>
                <a:spcPts val="0"/>
              </a:spcBef>
            </a:pPr>
            <a:r>
              <a:rPr lang="en-GB" sz="2200" kern="100" dirty="0">
                <a:effectLst/>
                <a:ea typeface="Times New Roman" panose="02020603050405020304" pitchFamily="18" charset="0"/>
                <a:cs typeface="Arial" panose="020B0604020202020204" pitchFamily="34" charset="0"/>
              </a:rPr>
              <a:t>Studied physics at </a:t>
            </a:r>
            <a:r>
              <a:rPr lang="en-GB" sz="2200" b="1" kern="100" dirty="0">
                <a:effectLst/>
                <a:ea typeface="Times New Roman" panose="02020603050405020304" pitchFamily="18" charset="0"/>
                <a:cs typeface="Arial" panose="020B0604020202020204" pitchFamily="34" charset="0"/>
              </a:rPr>
              <a:t>Guwahati University</a:t>
            </a:r>
            <a:r>
              <a:rPr lang="en-GB" sz="2200" kern="100" dirty="0">
                <a:effectLst/>
                <a:ea typeface="Times New Roman" panose="02020603050405020304" pitchFamily="18" charset="0"/>
                <a:cs typeface="Arial" panose="020B0604020202020204" pitchFamily="34" charset="0"/>
              </a:rPr>
              <a:t>, and </a:t>
            </a:r>
            <a:r>
              <a:rPr lang="en-GB" sz="2200" b="1" kern="100" dirty="0">
                <a:effectLst/>
                <a:ea typeface="Times New Roman" panose="02020603050405020304" pitchFamily="18" charset="0"/>
                <a:cs typeface="Arial" panose="020B0604020202020204" pitchFamily="34" charset="0"/>
              </a:rPr>
              <a:t>University of Gujarat</a:t>
            </a:r>
            <a:r>
              <a:rPr lang="en-GB" sz="2200" kern="100" dirty="0">
                <a:effectLst/>
                <a:ea typeface="Times New Roman" panose="02020603050405020304" pitchFamily="18" charset="0"/>
                <a:cs typeface="Arial" panose="020B0604020202020204" pitchFamily="34" charset="0"/>
              </a:rPr>
              <a:t>, India</a:t>
            </a:r>
            <a:r>
              <a:rPr lang="en-GB" sz="2200" b="1" kern="100" dirty="0">
                <a:effectLst/>
                <a:ea typeface="Times New Roman" panose="02020603050405020304" pitchFamily="18" charset="0"/>
                <a:cs typeface="Arial" panose="020B0604020202020204" pitchFamily="34" charset="0"/>
              </a:rPr>
              <a:t> </a:t>
            </a:r>
            <a:r>
              <a:rPr lang="en-GB" sz="2200" kern="100" dirty="0">
                <a:effectLst/>
                <a:ea typeface="Times New Roman" panose="02020603050405020304" pitchFamily="18" charset="0"/>
                <a:cs typeface="Arial" panose="020B0604020202020204" pitchFamily="34" charset="0"/>
              </a:rPr>
              <a:t>in 1970s.</a:t>
            </a:r>
          </a:p>
          <a:p>
            <a:pPr lvl="0">
              <a:spcBef>
                <a:spcPts val="0"/>
              </a:spcBef>
            </a:pPr>
            <a:r>
              <a:rPr lang="en-GB" sz="2200" kern="100" dirty="0">
                <a:effectLst/>
                <a:ea typeface="Times New Roman" panose="02020603050405020304" pitchFamily="18" charset="0"/>
                <a:cs typeface="Arial" panose="020B0604020202020204" pitchFamily="34" charset="0"/>
              </a:rPr>
              <a:t>Further study at</a:t>
            </a:r>
            <a:r>
              <a:rPr lang="en-GB" sz="2200" b="1" kern="100" dirty="0">
                <a:effectLst/>
                <a:ea typeface="Times New Roman" panose="02020603050405020304" pitchFamily="18" charset="0"/>
                <a:cs typeface="Arial" panose="020B0604020202020204" pitchFamily="34" charset="0"/>
              </a:rPr>
              <a:t> Massachusetts Institute of Technology</a:t>
            </a:r>
            <a:r>
              <a:rPr lang="en-GB" sz="2200" kern="100" dirty="0">
                <a:effectLst/>
                <a:ea typeface="Times New Roman" panose="02020603050405020304" pitchFamily="18" charset="0"/>
                <a:cs typeface="Arial" panose="020B0604020202020204" pitchFamily="34" charset="0"/>
              </a:rPr>
              <a:t>, USA in 1970s.</a:t>
            </a:r>
          </a:p>
          <a:p>
            <a:pPr lvl="0">
              <a:spcBef>
                <a:spcPts val="0"/>
              </a:spcBef>
            </a:pPr>
            <a:r>
              <a:rPr lang="en-GB" sz="2200" kern="100" dirty="0">
                <a:ea typeface="Times New Roman" panose="02020603050405020304" pitchFamily="18" charset="0"/>
                <a:cs typeface="Arial" panose="020B0604020202020204" pitchFamily="34" charset="0"/>
              </a:rPr>
              <a:t>Chairman of the</a:t>
            </a:r>
            <a:r>
              <a:rPr lang="en-GB" sz="2200" b="1" kern="100" dirty="0">
                <a:ea typeface="Times New Roman" panose="02020603050405020304" pitchFamily="18" charset="0"/>
                <a:cs typeface="Arial" panose="020B0604020202020204" pitchFamily="34" charset="0"/>
              </a:rPr>
              <a:t> Centre for Atmospheric and Oceanic Sciences</a:t>
            </a:r>
            <a:r>
              <a:rPr lang="en-GB" sz="2200" kern="100" dirty="0">
                <a:ea typeface="Times New Roman" panose="02020603050405020304" pitchFamily="18" charset="0"/>
                <a:cs typeface="Arial" panose="020B0604020202020204" pitchFamily="34" charset="0"/>
              </a:rPr>
              <a:t>, Bangalore, India.</a:t>
            </a:r>
          </a:p>
          <a:p>
            <a:pPr lvl="0">
              <a:spcBef>
                <a:spcPts val="0"/>
              </a:spcBef>
            </a:pPr>
            <a:r>
              <a:rPr lang="en-GB" sz="2200" kern="100" dirty="0">
                <a:effectLst/>
                <a:ea typeface="Times New Roman" panose="02020603050405020304" pitchFamily="18" charset="0"/>
                <a:cs typeface="Arial" panose="020B0604020202020204" pitchFamily="34" charset="0"/>
              </a:rPr>
              <a:t>Develops model to </a:t>
            </a:r>
            <a:r>
              <a:rPr lang="en-GB" sz="2200" b="1" kern="100" dirty="0">
                <a:effectLst/>
                <a:ea typeface="Times New Roman" panose="02020603050405020304" pitchFamily="18" charset="0"/>
                <a:cs typeface="Arial" panose="020B0604020202020204" pitchFamily="34" charset="0"/>
              </a:rPr>
              <a:t>predict </a:t>
            </a:r>
            <a:r>
              <a:rPr lang="en-GB" sz="2200" b="1" kern="100" dirty="0">
                <a:ea typeface="Times New Roman" panose="02020603050405020304" pitchFamily="18" charset="0"/>
                <a:cs typeface="Arial" panose="020B0604020202020204" pitchFamily="34" charset="0"/>
              </a:rPr>
              <a:t>pattern of the monsoon.</a:t>
            </a:r>
            <a:endParaRPr lang="en-GB" sz="2200" b="1" kern="100" dirty="0">
              <a:effectLst/>
              <a:ea typeface="Times New Roman" panose="02020603050405020304" pitchFamily="18" charset="0"/>
              <a:cs typeface="Arial" panose="020B0604020202020204" pitchFamily="34" charset="0"/>
            </a:endParaRPr>
          </a:p>
          <a:p>
            <a:pPr lvl="0">
              <a:spcBef>
                <a:spcPts val="0"/>
              </a:spcBef>
            </a:pPr>
            <a:endParaRPr lang="en-GB" sz="2200" kern="100" dirty="0">
              <a:effectLst/>
              <a:ea typeface="Times New Roman" panose="02020603050405020304" pitchFamily="18" charset="0"/>
              <a:cs typeface="Arial" panose="020B0604020202020204" pitchFamily="34"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70995" y="6553745"/>
            <a:ext cx="1737617" cy="2764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Map of the monsoon,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5"/>
            <a:ext cx="2962549" cy="895261"/>
          </a:xfrm>
        </p:spPr>
        <p:txBody>
          <a:bodyPr anchor="ctr">
            <a:noAutofit/>
          </a:bodyPr>
          <a:lstStyle/>
          <a:p>
            <a:pPr algn="ctr"/>
            <a:r>
              <a:rPr lang="en-GB" sz="3000" b="1" dirty="0"/>
              <a:t>Bhupendra Nath Goswami</a:t>
            </a:r>
            <a:endParaRPr lang="en-GB" sz="2500" b="1" dirty="0"/>
          </a:p>
        </p:txBody>
      </p:sp>
    </p:spTree>
    <p:extLst>
      <p:ext uri="{BB962C8B-B14F-4D97-AF65-F5344CB8AC3E}">
        <p14:creationId xmlns:p14="http://schemas.microsoft.com/office/powerpoint/2010/main" val="466224740"/>
      </p:ext>
    </p:extLst>
  </p:cSld>
  <p:clrMapOvr>
    <a:masterClrMapping/>
  </p:clrMapOvr>
</p:sld>
</file>

<file path=ppt/theme/theme1.xml><?xml version="1.0" encoding="utf-8"?>
<a:theme xmlns:a="http://schemas.openxmlformats.org/drawingml/2006/main" name="Cosin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2220</TotalTime>
  <Words>1446</Words>
  <Application>Microsoft Macintosh PowerPoint</Application>
  <PresentationFormat>Widescreen</PresentationFormat>
  <Paragraphs>169</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Climate Change</vt:lpstr>
      <vt:lpstr>PowerPoint Presentation</vt:lpstr>
      <vt:lpstr>PowerPoint Presentation</vt:lpstr>
      <vt:lpstr>PowerPoint Presentation</vt:lpstr>
      <vt:lpstr>PowerPoint Presentation</vt:lpstr>
      <vt:lpstr>PowerPoint Presentation</vt:lpstr>
      <vt:lpstr>Anna Mani</vt:lpstr>
      <vt:lpstr>Bhupendra Nath Goswami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GCSE Geography</dc:title>
  <dc:subject/>
  <dc:creator>Environment and Empire</dc:creator>
  <cp:keywords/>
  <dc:description>https://environmentandempire.org.uk/</dc:description>
  <cp:lastModifiedBy>Poskett, James</cp:lastModifiedBy>
  <cp:revision>475</cp:revision>
  <dcterms:created xsi:type="dcterms:W3CDTF">2023-05-17T10:52:34Z</dcterms:created>
  <dcterms:modified xsi:type="dcterms:W3CDTF">2023-10-06T12:42:20Z</dcterms:modified>
  <cp:category/>
</cp:coreProperties>
</file>