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9" r:id="rId2"/>
    <p:sldId id="269" r:id="rId3"/>
    <p:sldId id="257" r:id="rId4"/>
    <p:sldId id="260" r:id="rId5"/>
    <p:sldId id="270" r:id="rId6"/>
    <p:sldId id="271"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67211"/>
  </p:normalViewPr>
  <p:slideViewPr>
    <p:cSldViewPr snapToGrid="0">
      <p:cViewPr varScale="1">
        <p:scale>
          <a:sx n="84" d="100"/>
          <a:sy n="84" d="100"/>
        </p:scale>
        <p:origin x="2144" y="176"/>
      </p:cViewPr>
      <p:guideLst/>
    </p:cSldViewPr>
  </p:slideViewPr>
  <p:notesTextViewPr>
    <p:cViewPr>
      <p:scale>
        <a:sx n="1" d="1"/>
        <a:sy n="1" d="1"/>
      </p:scale>
      <p:origin x="0" y="-9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from Sudan, or with family in Sudan, may have been personally affected by the events described in this case—both the history of colonialism and especially the more recent history of conflict and famine.</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3.1.2.3 </a:t>
            </a:r>
            <a:r>
              <a:rPr lang="en-GB" sz="1800" b="1" dirty="0">
                <a:solidFill>
                  <a:srgbClr val="512D8E"/>
                </a:solidFill>
                <a:effectLst/>
                <a:latin typeface="AQAChevinPro"/>
              </a:rPr>
              <a:t>Hot deserts </a:t>
            </a:r>
            <a:endParaRPr lang="en-GB" sz="2800" b="1" dirty="0"/>
          </a:p>
          <a:p>
            <a:r>
              <a:rPr lang="en-GB" sz="1800" dirty="0">
                <a:effectLst/>
                <a:latin typeface="ArialMT"/>
              </a:rPr>
              <a:t>Hot desert ecosystems have a range of distinctive characteristics. </a:t>
            </a:r>
            <a:endParaRPr lang="en-GB"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Areas on the fringe of hot deserts are at risk of desertification.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MT"/>
            </a:endParaRPr>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200699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3.1.2.3 </a:t>
            </a:r>
            <a:r>
              <a:rPr lang="en-GB" sz="1200" b="1" dirty="0">
                <a:solidFill>
                  <a:srgbClr val="512D8E"/>
                </a:solidFill>
                <a:effectLst/>
                <a:latin typeface="AQAChevinPro"/>
              </a:rPr>
              <a:t>Hot deserts </a:t>
            </a:r>
            <a:endParaRPr lang="en-GB" sz="1800" b="1" dirty="0"/>
          </a:p>
          <a:p>
            <a:r>
              <a:rPr lang="en-GB" sz="1200" dirty="0">
                <a:effectLst/>
                <a:latin typeface="ArialMT"/>
              </a:rPr>
              <a:t>Hot desert ecosystems have a range of distinctive characteristics. </a:t>
            </a:r>
            <a:endParaRPr lang="en-GB"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physical characteristics of a hot desert.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17437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3.1.2.3 </a:t>
            </a:r>
            <a:r>
              <a:rPr lang="en-GB" sz="1200" b="1" dirty="0">
                <a:solidFill>
                  <a:srgbClr val="512D8E"/>
                </a:solidFill>
                <a:effectLst/>
                <a:latin typeface="AQAChevinPro"/>
              </a:rPr>
              <a:t>Hot deserts </a:t>
            </a:r>
            <a:endParaRPr lang="en-GB" sz="1800" b="1" dirty="0"/>
          </a:p>
          <a:p>
            <a:r>
              <a:rPr lang="en-GB" sz="1200" dirty="0">
                <a:effectLst/>
                <a:latin typeface="ArialMT"/>
              </a:rPr>
              <a:t>Hot desert ecosystems have a range of distinctive characteristics. </a:t>
            </a:r>
            <a:endParaRPr lang="en-GB"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physical characteristics of a hot desert.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Causes of desertification – climate change, population growth, removal of fuel wood, overgrazing, over-cultivation and soil erosion.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1000" b="1" dirty="0">
                <a:solidFill>
                  <a:srgbClr val="512D8E"/>
                </a:solidFill>
                <a:effectLst/>
                <a:latin typeface="ArialMT"/>
              </a:rPr>
              <a:t>3.1.2.3 </a:t>
            </a:r>
            <a:r>
              <a:rPr lang="en-GB" sz="1000" b="1" dirty="0">
                <a:solidFill>
                  <a:srgbClr val="512D8E"/>
                </a:solidFill>
                <a:effectLst/>
                <a:latin typeface="AQAChevinPro"/>
              </a:rPr>
              <a:t>Hot deserts </a:t>
            </a:r>
            <a:endParaRPr lang="en-GB" sz="1200" b="1" dirty="0"/>
          </a:p>
          <a:p>
            <a:r>
              <a:rPr lang="en-GB" sz="18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Causes of desertification – climate change, population growth, removal of fuel wood, overgrazing, over-cultivation and soil erosion. </a:t>
            </a:r>
          </a:p>
          <a:p>
            <a:r>
              <a:rPr lang="en-GB" sz="1800" dirty="0">
                <a:effectLst/>
                <a:latin typeface="ArialMT"/>
              </a:rPr>
              <a:t>A </a:t>
            </a:r>
            <a:r>
              <a:rPr lang="en-GB" sz="1800" b="1" dirty="0">
                <a:effectLst/>
                <a:latin typeface="Arial" panose="020B0604020202020204" pitchFamily="34" charset="0"/>
              </a:rPr>
              <a:t>case study </a:t>
            </a:r>
            <a:r>
              <a:rPr lang="en-GB" sz="1800" dirty="0">
                <a:effectLst/>
                <a:latin typeface="ArialMT"/>
              </a:rPr>
              <a:t>of a hot desert to illustrate: </a:t>
            </a:r>
            <a:endParaRPr lang="en-GB" dirty="0">
              <a:effectLst/>
            </a:endParaRPr>
          </a:p>
          <a:p>
            <a:pPr>
              <a:buFont typeface="Arial" panose="020B0604020202020204" pitchFamily="34" charset="0"/>
              <a:buChar char="•"/>
            </a:pPr>
            <a:r>
              <a:rPr lang="en-GB" sz="1800" dirty="0">
                <a:effectLst/>
                <a:latin typeface="ArialMT"/>
              </a:rPr>
              <a:t>development opportunities in hot desert environments: mineral extraction, energy, farming, tourism </a:t>
            </a:r>
          </a:p>
          <a:p>
            <a:pPr>
              <a:buFont typeface="Arial" panose="020B0604020202020204" pitchFamily="34" charset="0"/>
              <a:buChar char="•"/>
            </a:pPr>
            <a:r>
              <a:rPr lang="en-GB" sz="1800" dirty="0">
                <a:effectLst/>
                <a:latin typeface="ArialMT"/>
              </a:rPr>
              <a:t>challenges of developing hot desert environments: extreme temperatures, water supply, inaccessibility.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This is a good opportunity to distinguish between natural and human factors, as well as the difference between causes and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deforestation and overdevelopment of agriculture increased the risk of desertification.</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dirty="0">
              <a:solidFill>
                <a:srgbClr val="512D8E"/>
              </a:solidFill>
              <a:effectLst/>
              <a:latin typeface="ArialMT"/>
            </a:endParaRPr>
          </a:p>
          <a:p>
            <a:r>
              <a:rPr lang="en-GB" sz="800" b="1" dirty="0">
                <a:solidFill>
                  <a:srgbClr val="512D8E"/>
                </a:solidFill>
                <a:effectLst/>
                <a:latin typeface="ArialMT"/>
              </a:rPr>
              <a:t>3.1.2.3 </a:t>
            </a:r>
            <a:r>
              <a:rPr lang="en-GB" sz="800" b="1" dirty="0">
                <a:solidFill>
                  <a:srgbClr val="512D8E"/>
                </a:solidFill>
                <a:effectLst/>
                <a:latin typeface="AQAChevinPro"/>
              </a:rPr>
              <a:t>Hot deserts </a:t>
            </a:r>
            <a:endParaRPr lang="en-GB" sz="1000" b="1" dirty="0"/>
          </a:p>
          <a:p>
            <a:r>
              <a:rPr lang="en-GB" sz="12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Causes of desertification – climate change, population growth, removal of fuel wood, overgrazing, over-cultivation and soil erosion. </a:t>
            </a: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hot desert to illustrate: </a:t>
            </a:r>
            <a:endParaRPr lang="en-GB" dirty="0">
              <a:effectLst/>
            </a:endParaRPr>
          </a:p>
          <a:p>
            <a:pPr>
              <a:buFont typeface="Arial" panose="020B0604020202020204" pitchFamily="34" charset="0"/>
              <a:buChar char="•"/>
            </a:pPr>
            <a:r>
              <a:rPr lang="en-GB" sz="1200" dirty="0">
                <a:effectLst/>
                <a:latin typeface="ArialMT"/>
              </a:rPr>
              <a:t>development opportunities in hot desert environments: mineral extraction, energy, farming, tourism </a:t>
            </a:r>
          </a:p>
          <a:p>
            <a:pPr>
              <a:buFont typeface="Arial" panose="020B0604020202020204" pitchFamily="34" charset="0"/>
              <a:buChar char="•"/>
            </a:pPr>
            <a:r>
              <a:rPr lang="en-GB" sz="1200" dirty="0">
                <a:effectLst/>
                <a:latin typeface="ArialMT"/>
              </a:rPr>
              <a:t>challenges of developing hot desert environments: extreme temperatures, water supply, inaccessibility. </a:t>
            </a: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11837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briefly explain that South Sudan is now a separate country, as it gained independence from Sudan in 2011. You may also wish to discuss how the North-South divide in Sudan was exacerbated both by colonialism and desertification.</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dirty="0">
              <a:solidFill>
                <a:srgbClr val="512D8E"/>
              </a:solidFill>
              <a:effectLst/>
              <a:latin typeface="ArialMT"/>
            </a:endParaRPr>
          </a:p>
          <a:p>
            <a:r>
              <a:rPr lang="en-GB" sz="800" b="1" dirty="0">
                <a:solidFill>
                  <a:srgbClr val="512D8E"/>
                </a:solidFill>
                <a:effectLst/>
                <a:latin typeface="ArialMT"/>
              </a:rPr>
              <a:t>3.1.2.3 </a:t>
            </a:r>
            <a:r>
              <a:rPr lang="en-GB" sz="800" b="1" dirty="0">
                <a:solidFill>
                  <a:srgbClr val="512D8E"/>
                </a:solidFill>
                <a:effectLst/>
                <a:latin typeface="AQAChevinPro"/>
              </a:rPr>
              <a:t>Hot deserts </a:t>
            </a:r>
            <a:endParaRPr lang="en-GB" sz="1000" b="1" dirty="0"/>
          </a:p>
          <a:p>
            <a:r>
              <a:rPr lang="en-GB" sz="12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Causes of desertification – climate change, population growth, removal of fuel wood, overgrazing, over-cultivation and soil erosion.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Strategies used to reduce the risk of desertification – water and soil management, tree planting and use of appropriate technology. </a:t>
            </a:r>
            <a:endParaRPr lang="en-GB" dirty="0">
              <a:effectLst/>
            </a:endParaRP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hot desert to illustrate: </a:t>
            </a:r>
            <a:endParaRPr lang="en-GB" dirty="0">
              <a:effectLst/>
            </a:endParaRPr>
          </a:p>
          <a:p>
            <a:pPr>
              <a:buFont typeface="Arial" panose="020B0604020202020204" pitchFamily="34" charset="0"/>
              <a:buChar char="•"/>
            </a:pPr>
            <a:r>
              <a:rPr lang="en-GB" sz="1200" dirty="0">
                <a:effectLst/>
                <a:latin typeface="ArialMT"/>
              </a:rPr>
              <a:t>development opportunities in hot desert environments: mineral extraction, energy, farming, tourism </a:t>
            </a:r>
          </a:p>
          <a:p>
            <a:pPr>
              <a:buFont typeface="Arial" panose="020B0604020202020204" pitchFamily="34" charset="0"/>
              <a:buChar char="•"/>
            </a:pPr>
            <a:r>
              <a:rPr lang="en-GB" sz="1200" dirty="0">
                <a:effectLst/>
                <a:latin typeface="ArialMT"/>
              </a:rPr>
              <a:t>challenges of developing hot desert environments: extreme temperatures, water supply, inaccessibility. </a:t>
            </a: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39824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Ali Hassan is a good example of the role of </a:t>
            </a:r>
            <a:r>
              <a:rPr lang="en-GB" sz="1200" b="1" dirty="0"/>
              <a:t>different scientific disciplines </a:t>
            </a:r>
            <a:r>
              <a:rPr lang="en-GB" sz="1200" b="0" dirty="0"/>
              <a:t>in understanding desertification.</a:t>
            </a:r>
          </a:p>
          <a:p>
            <a:pPr marL="171450" indent="-171450">
              <a:buFont typeface="Arial" panose="020B0604020202020204" pitchFamily="34" charset="0"/>
              <a:buChar char="•"/>
            </a:pPr>
            <a:r>
              <a:rPr lang="en-GB" sz="1200" b="0" dirty="0"/>
              <a:t>Ali Hassan is a good example of the importance of </a:t>
            </a:r>
            <a:r>
              <a:rPr lang="en-GB" sz="1200" b="1" dirty="0"/>
              <a:t>training</a:t>
            </a:r>
            <a:r>
              <a:rPr lang="en-GB" sz="1200" b="0" dirty="0"/>
              <a:t> and </a:t>
            </a:r>
            <a:r>
              <a:rPr lang="en-GB" sz="1200" b="1" dirty="0"/>
              <a:t>institutions</a:t>
            </a:r>
            <a:r>
              <a:rPr lang="en-GB" sz="1200" b="0" dirty="0"/>
              <a:t> for the development of geography.</a:t>
            </a:r>
          </a:p>
          <a:p>
            <a:pPr marL="171450" indent="-171450">
              <a:buFont typeface="Arial" panose="020B0604020202020204" pitchFamily="34" charset="0"/>
              <a:buChar char="•"/>
            </a:pPr>
            <a:endParaRPr lang="en-GB" sz="1200" b="0" dirty="0"/>
          </a:p>
          <a:p>
            <a:pPr marL="0" indent="0">
              <a:buFont typeface="Arial" panose="020B0604020202020204" pitchFamily="34" charset="0"/>
              <a:buNone/>
            </a:pPr>
            <a:r>
              <a:rPr lang="en-GB" sz="1200" b="0" dirty="0"/>
              <a:t>You may wish to explain what </a:t>
            </a:r>
            <a:r>
              <a:rPr lang="en-GB" sz="1200" b="1" dirty="0"/>
              <a:t>‘building scientific capacity’ </a:t>
            </a:r>
            <a:r>
              <a:rPr lang="en-GB" sz="1200" b="0" dirty="0"/>
              <a:t>means and ask the students why this is important.</a:t>
            </a:r>
            <a:endParaRPr lang="en-GB" sz="1200" b="1" dirty="0"/>
          </a:p>
          <a:p>
            <a:endParaRPr lang="en-GB" b="1" u="sng"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dirty="0">
              <a:solidFill>
                <a:srgbClr val="512D8E"/>
              </a:solidFill>
              <a:effectLst/>
              <a:latin typeface="ArialMT"/>
            </a:endParaRPr>
          </a:p>
          <a:p>
            <a:r>
              <a:rPr lang="en-GB" sz="800" b="1" dirty="0">
                <a:solidFill>
                  <a:srgbClr val="512D8E"/>
                </a:solidFill>
                <a:effectLst/>
                <a:latin typeface="ArialMT"/>
              </a:rPr>
              <a:t>3.1.2.3 </a:t>
            </a:r>
            <a:r>
              <a:rPr lang="en-GB" sz="800" b="1" dirty="0">
                <a:solidFill>
                  <a:srgbClr val="512D8E"/>
                </a:solidFill>
                <a:effectLst/>
                <a:latin typeface="AQAChevinPro"/>
              </a:rPr>
              <a:t>Hot deserts </a:t>
            </a:r>
            <a:endParaRPr lang="en-GB" sz="1000" b="1" dirty="0"/>
          </a:p>
          <a:p>
            <a:r>
              <a:rPr lang="en-GB" sz="12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Causes of desertification – climate change, population growth, removal of fuel wood, overgrazing, over-cultivation and soil erosion.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Strategies used to reduce the risk of desertification – water and soil management, tree planting and use of appropriate technology. </a:t>
            </a:r>
            <a:endParaRPr lang="en-GB" dirty="0">
              <a:effectLst/>
            </a:endParaRP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hot desert to illustrate: </a:t>
            </a:r>
            <a:endParaRPr lang="en-GB" dirty="0">
              <a:effectLst/>
            </a:endParaRPr>
          </a:p>
          <a:p>
            <a:pPr>
              <a:buFont typeface="Arial" panose="020B0604020202020204" pitchFamily="34" charset="0"/>
              <a:buChar char="•"/>
            </a:pPr>
            <a:r>
              <a:rPr lang="en-GB" sz="1200" dirty="0">
                <a:effectLst/>
                <a:latin typeface="ArialMT"/>
              </a:rPr>
              <a:t>development opportunities in hot desert environments: mineral extraction, energy, farming, tourism </a:t>
            </a:r>
          </a:p>
          <a:p>
            <a:pPr>
              <a:buFont typeface="Arial" panose="020B0604020202020204" pitchFamily="34" charset="0"/>
              <a:buChar char="•"/>
            </a:pPr>
            <a:r>
              <a:rPr lang="en-GB" sz="1200" dirty="0">
                <a:effectLst/>
                <a:latin typeface="ArialMT"/>
              </a:rPr>
              <a:t>challenges of developing hot desert environments: extreme temperatures, water supply, inaccessibility. </a:t>
            </a: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TEACHER NOTES</a:t>
            </a:r>
          </a:p>
          <a:p>
            <a:endParaRPr lang="en-GB" sz="1200" b="1" dirty="0"/>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Osman-</a:t>
            </a:r>
            <a:r>
              <a:rPr lang="en-GB" sz="1200" b="0" dirty="0" err="1"/>
              <a:t>Elasha</a:t>
            </a:r>
            <a:r>
              <a:rPr lang="en-GB" sz="1200" b="0" dirty="0"/>
              <a:t> is a good example of the important role played by </a:t>
            </a:r>
            <a:r>
              <a:rPr lang="en-GB" sz="1200" b="1" dirty="0"/>
              <a:t>women </a:t>
            </a:r>
            <a:r>
              <a:rPr lang="en-GB" sz="1200" b="0" dirty="0"/>
              <a:t>in Sudanese and international desert science.</a:t>
            </a:r>
          </a:p>
          <a:p>
            <a:pPr marL="171450" indent="-171450">
              <a:buFont typeface="Arial" panose="020B0604020202020204" pitchFamily="34" charset="0"/>
              <a:buChar char="•"/>
            </a:pPr>
            <a:r>
              <a:rPr lang="en-GB" sz="1200" b="0" dirty="0"/>
              <a:t>Osman-</a:t>
            </a:r>
            <a:r>
              <a:rPr lang="en-GB" sz="1200" b="0" dirty="0" err="1"/>
              <a:t>Elasha</a:t>
            </a:r>
            <a:r>
              <a:rPr lang="en-GB" sz="1200" b="0" dirty="0"/>
              <a:t> is a good example of the importance of </a:t>
            </a:r>
            <a:r>
              <a:rPr lang="en-GB" sz="1200" b="1" dirty="0"/>
              <a:t>forestry and climate science </a:t>
            </a:r>
            <a:r>
              <a:rPr lang="en-GB" sz="1200" b="0" dirty="0"/>
              <a:t>for understanding hot deserts and desertification.</a:t>
            </a:r>
          </a:p>
          <a:p>
            <a:pPr marL="171450" indent="-171450">
              <a:buFont typeface="Arial" panose="020B0604020202020204" pitchFamily="34" charset="0"/>
              <a:buChar char="•"/>
            </a:pPr>
            <a:endParaRPr lang="en-GB" sz="1200" b="0" dirty="0"/>
          </a:p>
          <a:p>
            <a:pPr marL="0" indent="0">
              <a:buFont typeface="Arial" panose="020B0604020202020204" pitchFamily="34" charset="0"/>
              <a:buNone/>
            </a:pPr>
            <a:r>
              <a:rPr lang="en-GB" sz="1200" b="0" dirty="0"/>
              <a:t>You may wish to explain what </a:t>
            </a:r>
            <a:r>
              <a:rPr lang="en-GB" sz="1200" b="1" dirty="0"/>
              <a:t>“community-based solutions” </a:t>
            </a:r>
            <a:r>
              <a:rPr lang="en-GB" sz="1200" b="0" dirty="0"/>
              <a:t>means and ask the students why this is important.</a:t>
            </a:r>
          </a:p>
          <a:p>
            <a:endParaRPr lang="en-GB" b="1" u="sng"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dirty="0">
              <a:solidFill>
                <a:srgbClr val="512D8E"/>
              </a:solidFill>
              <a:effectLst/>
              <a:latin typeface="ArialMT"/>
            </a:endParaRPr>
          </a:p>
          <a:p>
            <a:r>
              <a:rPr lang="en-GB" sz="800" b="1" dirty="0">
                <a:solidFill>
                  <a:srgbClr val="512D8E"/>
                </a:solidFill>
                <a:effectLst/>
                <a:latin typeface="ArialMT"/>
              </a:rPr>
              <a:t>3.1.2.3 </a:t>
            </a:r>
            <a:r>
              <a:rPr lang="en-GB" sz="800" b="1" dirty="0">
                <a:solidFill>
                  <a:srgbClr val="512D8E"/>
                </a:solidFill>
                <a:effectLst/>
                <a:latin typeface="AQAChevinPro"/>
              </a:rPr>
              <a:t>Hot deserts </a:t>
            </a:r>
            <a:endParaRPr lang="en-GB" sz="1000" b="1" dirty="0"/>
          </a:p>
          <a:p>
            <a:r>
              <a:rPr lang="en-GB" sz="1200" dirty="0">
                <a:effectLst/>
                <a:latin typeface="ArialMT"/>
              </a:rPr>
              <a:t>Development of hot desert environments creates opportunities and challenges.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Areas on the fringe of hot deserts are at risk of desertification.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Causes of desertification – climate change, population growth, removal of fuel wood, overgrazing, over-cultivation and soil erosion.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Strategies used to reduce the risk of desertification – water and soil management, tree planting and use of appropriate technology. </a:t>
            </a:r>
            <a:endParaRPr lang="en-GB" dirty="0">
              <a:effectLst/>
            </a:endParaRP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hot desert to illustrate: </a:t>
            </a:r>
            <a:endParaRPr lang="en-GB" dirty="0">
              <a:effectLst/>
            </a:endParaRPr>
          </a:p>
          <a:p>
            <a:pPr>
              <a:buFont typeface="Arial" panose="020B0604020202020204" pitchFamily="34" charset="0"/>
              <a:buChar char="•"/>
            </a:pPr>
            <a:r>
              <a:rPr lang="en-GB" sz="1200" dirty="0">
                <a:effectLst/>
                <a:latin typeface="ArialMT"/>
              </a:rPr>
              <a:t>development opportunities in hot desert environments: mineral extraction, energy, farming, tourism </a:t>
            </a:r>
          </a:p>
          <a:p>
            <a:pPr>
              <a:buFont typeface="Arial" panose="020B0604020202020204" pitchFamily="34" charset="0"/>
              <a:buChar char="•"/>
            </a:pPr>
            <a:r>
              <a:rPr lang="en-GB" sz="1200" dirty="0">
                <a:effectLst/>
                <a:latin typeface="ArialMT"/>
              </a:rPr>
              <a:t>challenges of developing hot desert environments: extreme temperatures, water supply, inaccessibility. </a:t>
            </a: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06334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descr="A toy desert with people and camels">
            <a:extLst>
              <a:ext uri="{FF2B5EF4-FFF2-40B4-BE49-F238E27FC236}">
                <a16:creationId xmlns:a16="http://schemas.microsoft.com/office/drawing/2014/main" id="{A53EF652-3622-BA64-E5D5-83FA7147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92" r="2878" b="-90"/>
          <a:stretch/>
        </p:blipFill>
        <p:spPr>
          <a:xfrm>
            <a:off x="199696" y="1025324"/>
            <a:ext cx="11491602" cy="4350102"/>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75426"/>
            <a:ext cx="12195949" cy="1482573"/>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Sudan</a:t>
            </a:r>
            <a:endParaRPr lang="en-US" dirty="0"/>
          </a:p>
        </p:txBody>
      </p:sp>
      <p:sp>
        <p:nvSpPr>
          <p:cNvPr id="2" name="Title 1"/>
          <p:cNvSpPr>
            <a:spLocks noGrp="1"/>
          </p:cNvSpPr>
          <p:nvPr>
            <p:ph type="ctrTitle"/>
          </p:nvPr>
        </p:nvSpPr>
        <p:spPr>
          <a:xfrm>
            <a:off x="-3635" y="756581"/>
            <a:ext cx="12195635" cy="581550"/>
          </a:xfrm>
          <a:noFill/>
        </p:spPr>
        <p:txBody>
          <a:bodyPr vert="horz" lIns="91440" tIns="45720" rIns="91440" bIns="45720" rtlCol="0" anchor="ctr">
            <a:normAutofit fontScale="90000"/>
          </a:bodyPr>
          <a:lstStyle/>
          <a:p>
            <a:pPr algn="ctr">
              <a:lnSpc>
                <a:spcPct val="100000"/>
              </a:lnSpc>
            </a:pPr>
            <a:r>
              <a:rPr lang="en-US" sz="3600" b="1" dirty="0">
                <a:solidFill>
                  <a:srgbClr val="975B15"/>
                </a:solidFill>
                <a:latin typeface="Cambria"/>
                <a:ea typeface="Cambria"/>
              </a:rPr>
              <a:t>Hot Deserts</a:t>
            </a:r>
            <a:endParaRPr lang="en-US" dirty="0">
              <a:solidFill>
                <a:srgbClr val="975B15"/>
              </a:solidFill>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a:solidFill>
                  <a:srgbClr val="9AA5CB"/>
                </a:solidFill>
                <a:latin typeface="Bahnschrift"/>
                <a:ea typeface="+mj-lt"/>
                <a:cs typeface="+mj-lt"/>
              </a:rPr>
              <a:t>GCSE Geography</a:t>
            </a:r>
            <a:endParaRPr lang="en-US" sz="1400" dirty="0">
              <a:solidFill>
                <a:srgbClr val="9AA5CB"/>
              </a:solidFill>
              <a:latin typeface="Bahnschrift"/>
            </a:endParaRPr>
          </a:p>
        </p:txBody>
      </p:sp>
    </p:spTree>
    <p:extLst>
      <p:ext uri="{BB962C8B-B14F-4D97-AF65-F5344CB8AC3E}">
        <p14:creationId xmlns:p14="http://schemas.microsoft.com/office/powerpoint/2010/main" val="265573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9">
            <a:extLst>
              <a:ext uri="{FF2B5EF4-FFF2-40B4-BE49-F238E27FC236}">
                <a16:creationId xmlns:a16="http://schemas.microsoft.com/office/drawing/2014/main" id="{BE3F80C0-B2F1-EC89-F480-A1E1BB9F6D66}"/>
              </a:ext>
            </a:extLst>
          </p:cNvPr>
          <p:cNvSpPr>
            <a:spLocks noGrp="1"/>
          </p:cNvSpPr>
          <p:nvPr>
            <p:ph type="title"/>
          </p:nvPr>
        </p:nvSpPr>
        <p:spPr>
          <a:xfrm>
            <a:off x="484846" y="425129"/>
            <a:ext cx="4882186" cy="687970"/>
          </a:xfrm>
        </p:spPr>
        <p:txBody>
          <a:bodyPr vert="horz" lIns="91440" tIns="45720" rIns="91440" bIns="45720" rtlCol="0" anchor="ctr">
            <a:noAutofit/>
          </a:bodyPr>
          <a:lstStyle/>
          <a:p>
            <a:pPr algn="ctr"/>
            <a:r>
              <a:rPr lang="en-US" sz="3000" b="1" dirty="0"/>
              <a:t>Hot Deserts in Sudan</a:t>
            </a: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49" y="1254136"/>
            <a:ext cx="5169641" cy="48473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Sudan is a large country in </a:t>
            </a:r>
            <a:r>
              <a:rPr lang="en-GB" sz="2200" b="1" dirty="0"/>
              <a:t>Northeast Africa</a:t>
            </a:r>
            <a:r>
              <a:rPr lang="en-GB" sz="2200" dirty="0"/>
              <a:t>.</a:t>
            </a:r>
          </a:p>
          <a:p>
            <a:r>
              <a:rPr lang="en-GB" sz="2200" dirty="0"/>
              <a:t>The </a:t>
            </a:r>
            <a:r>
              <a:rPr lang="en-GB" sz="2200" b="1" dirty="0"/>
              <a:t>north of Sudan </a:t>
            </a:r>
            <a:r>
              <a:rPr lang="en-GB" sz="2200" dirty="0"/>
              <a:t>is made up of a number of large hot deserts.</a:t>
            </a:r>
          </a:p>
          <a:p>
            <a:r>
              <a:rPr lang="en-GB" sz="2200" dirty="0"/>
              <a:t>These include:</a:t>
            </a:r>
          </a:p>
          <a:p>
            <a:pPr lvl="1"/>
            <a:r>
              <a:rPr lang="en-GB" dirty="0"/>
              <a:t>The </a:t>
            </a:r>
            <a:r>
              <a:rPr lang="en-GB" b="1" dirty="0"/>
              <a:t>Nubian Desert </a:t>
            </a:r>
            <a:r>
              <a:rPr lang="en-GB" dirty="0"/>
              <a:t>(approximately 400,000 km</a:t>
            </a:r>
            <a:r>
              <a:rPr lang="en-GB" baseline="30000" dirty="0"/>
              <a:t>2</a:t>
            </a:r>
            <a:r>
              <a:rPr lang="en-GB" dirty="0"/>
              <a:t> area)</a:t>
            </a:r>
          </a:p>
          <a:p>
            <a:pPr lvl="1"/>
            <a:r>
              <a:rPr lang="en-GB" dirty="0"/>
              <a:t>The</a:t>
            </a:r>
            <a:r>
              <a:rPr lang="en-GB" b="1" dirty="0"/>
              <a:t> </a:t>
            </a:r>
            <a:r>
              <a:rPr lang="en-GB" b="1" dirty="0" err="1"/>
              <a:t>Bayuda</a:t>
            </a:r>
            <a:r>
              <a:rPr lang="en-GB" b="1" dirty="0"/>
              <a:t> Desert </a:t>
            </a:r>
            <a:r>
              <a:rPr lang="en-GB" dirty="0"/>
              <a:t>(approximately 100,000 </a:t>
            </a:r>
            <a:r>
              <a:rPr lang="en-GB" sz="2000" dirty="0"/>
              <a:t>km</a:t>
            </a:r>
            <a:r>
              <a:rPr lang="en-GB" sz="2000" baseline="30000" dirty="0"/>
              <a:t>2</a:t>
            </a:r>
            <a:r>
              <a:rPr lang="en-GB" sz="2000" dirty="0"/>
              <a:t> area)</a:t>
            </a:r>
          </a:p>
          <a:p>
            <a:r>
              <a:rPr lang="en-GB" sz="2200" dirty="0"/>
              <a:t>Both of these deserts are</a:t>
            </a:r>
            <a:r>
              <a:rPr lang="en-GB" sz="2200" b="1" dirty="0"/>
              <a:t> part of the Sahara Desert</a:t>
            </a:r>
            <a:r>
              <a:rPr lang="en-GB" sz="2200" dirty="0"/>
              <a:t> which stretches across North Africa.</a:t>
            </a:r>
          </a:p>
          <a:p>
            <a:endParaRPr lang="en-GB" sz="2200" dirty="0"/>
          </a:p>
          <a:p>
            <a:endParaRPr lang="en-GB" sz="2200" dirty="0"/>
          </a:p>
          <a:p>
            <a:endParaRPr lang="en-GB" sz="2200" dirty="0"/>
          </a:p>
          <a:p>
            <a:endParaRPr lang="en-GB" sz="2200" dirty="0"/>
          </a:p>
        </p:txBody>
      </p:sp>
      <p:sp>
        <p:nvSpPr>
          <p:cNvPr id="48" name="TextBox 47">
            <a:extLst>
              <a:ext uri="{FF2B5EF4-FFF2-40B4-BE49-F238E27FC236}">
                <a16:creationId xmlns:a16="http://schemas.microsoft.com/office/drawing/2014/main" id="{8A6677A9-2B2C-297D-E1D8-CC348BFA50C9}"/>
              </a:ext>
            </a:extLst>
          </p:cNvPr>
          <p:cNvSpPr txBox="1"/>
          <p:nvPr/>
        </p:nvSpPr>
        <p:spPr>
          <a:xfrm>
            <a:off x="5879277" y="6107631"/>
            <a:ext cx="5902898" cy="338554"/>
          </a:xfrm>
          <a:prstGeom prst="rect">
            <a:avLst/>
          </a:prstGeom>
          <a:noFill/>
        </p:spPr>
        <p:txBody>
          <a:bodyPr wrap="square" rtlCol="0">
            <a:spAutoFit/>
          </a:bodyPr>
          <a:lstStyle/>
          <a:p>
            <a:pPr algn="ctr"/>
            <a:r>
              <a:rPr lang="en-GB" sz="1600" dirty="0"/>
              <a:t>Satellite image of Sudan</a:t>
            </a:r>
          </a:p>
        </p:txBody>
      </p:sp>
      <p:pic>
        <p:nvPicPr>
          <p:cNvPr id="6" name="Content Placeholder 5" descr="A picture containing text, map&#10;&#10;Description automatically generated">
            <a:extLst>
              <a:ext uri="{FF2B5EF4-FFF2-40B4-BE49-F238E27FC236}">
                <a16:creationId xmlns:a16="http://schemas.microsoft.com/office/drawing/2014/main" id="{4C1F523F-8210-81FB-EC44-D7FDAE4F0E4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05514" y="686430"/>
            <a:ext cx="6087929" cy="5285261"/>
          </a:xfrm>
        </p:spPr>
      </p:pic>
      <p:sp>
        <p:nvSpPr>
          <p:cNvPr id="2" name="Title 1">
            <a:extLst>
              <a:ext uri="{FF2B5EF4-FFF2-40B4-BE49-F238E27FC236}">
                <a16:creationId xmlns:a16="http://schemas.microsoft.com/office/drawing/2014/main" id="{550CCBC1-4059-C9EB-B3BC-227BA99ABA43}"/>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Hot Deserts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0869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77998" y="1280236"/>
            <a:ext cx="4895882" cy="527426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Desertification is when</a:t>
            </a:r>
            <a:r>
              <a:rPr lang="en-GB" sz="2200" b="1" dirty="0"/>
              <a:t> fertile land transforms into desert</a:t>
            </a:r>
            <a:r>
              <a:rPr lang="en-GB" sz="2200" dirty="0"/>
              <a:t>.</a:t>
            </a:r>
          </a:p>
          <a:p>
            <a:r>
              <a:rPr lang="en-GB" sz="2200" dirty="0"/>
              <a:t>It is a type of</a:t>
            </a:r>
            <a:r>
              <a:rPr lang="en-GB" sz="2200" b="1" dirty="0"/>
              <a:t> land degradation</a:t>
            </a:r>
            <a:r>
              <a:rPr lang="en-GB" sz="2200" dirty="0"/>
              <a:t>.</a:t>
            </a:r>
          </a:p>
          <a:p>
            <a:r>
              <a:rPr lang="en-GB" sz="2200" dirty="0"/>
              <a:t>The Sahara Desert </a:t>
            </a:r>
            <a:r>
              <a:rPr lang="en-GB" sz="2200" b="1" dirty="0"/>
              <a:t>has expanded by about 10% since 1920</a:t>
            </a:r>
            <a:r>
              <a:rPr lang="en-GB" sz="2200" dirty="0"/>
              <a:t>.</a:t>
            </a:r>
          </a:p>
          <a:p>
            <a:r>
              <a:rPr lang="en-GB" sz="2200" dirty="0"/>
              <a:t>Over </a:t>
            </a:r>
            <a:r>
              <a:rPr lang="en-GB" sz="2200" b="1" dirty="0"/>
              <a:t>50% of Sudan </a:t>
            </a:r>
            <a:r>
              <a:rPr lang="en-GB" sz="2200" dirty="0"/>
              <a:t>is at risk of desertification.</a:t>
            </a:r>
          </a:p>
          <a:p>
            <a:r>
              <a:rPr lang="en-GB" sz="2200" dirty="0"/>
              <a:t>Sudan has experienced multiple </a:t>
            </a:r>
            <a:r>
              <a:rPr lang="en-GB" sz="2200" b="1" dirty="0"/>
              <a:t>severe droughts </a:t>
            </a:r>
            <a:r>
              <a:rPr lang="en-GB" sz="2200" dirty="0"/>
              <a:t>and </a:t>
            </a:r>
            <a:r>
              <a:rPr lang="en-GB" sz="2200" b="1" dirty="0"/>
              <a:t>famines</a:t>
            </a:r>
            <a:r>
              <a:rPr lang="en-GB" sz="2200" dirty="0"/>
              <a:t>.</a:t>
            </a:r>
          </a:p>
          <a:p>
            <a:r>
              <a:rPr lang="en-GB" sz="2200" dirty="0"/>
              <a:t>In 1984, a severe drought saw </a:t>
            </a:r>
            <a:r>
              <a:rPr lang="en-GB" sz="2200" b="1" dirty="0"/>
              <a:t>rainfall reduced by 40%</a:t>
            </a:r>
            <a:r>
              <a:rPr lang="en-GB" sz="2200" dirty="0"/>
              <a:t>.</a:t>
            </a:r>
          </a:p>
        </p:txBody>
      </p:sp>
      <p:sp>
        <p:nvSpPr>
          <p:cNvPr id="48" name="TextBox 47">
            <a:extLst>
              <a:ext uri="{FF2B5EF4-FFF2-40B4-BE49-F238E27FC236}">
                <a16:creationId xmlns:a16="http://schemas.microsoft.com/office/drawing/2014/main" id="{8A6677A9-2B2C-297D-E1D8-CC348BFA50C9}"/>
              </a:ext>
            </a:extLst>
          </p:cNvPr>
          <p:cNvSpPr txBox="1"/>
          <p:nvPr/>
        </p:nvSpPr>
        <p:spPr>
          <a:xfrm>
            <a:off x="5451996" y="5408486"/>
            <a:ext cx="6401442" cy="584775"/>
          </a:xfrm>
          <a:prstGeom prst="rect">
            <a:avLst/>
          </a:prstGeom>
          <a:noFill/>
        </p:spPr>
        <p:txBody>
          <a:bodyPr wrap="square" rtlCol="0">
            <a:spAutoFit/>
          </a:bodyPr>
          <a:lstStyle/>
          <a:p>
            <a:pPr algn="ctr"/>
            <a:r>
              <a:rPr lang="en-GB" sz="1600" dirty="0"/>
              <a:t>Map indicating vulnerability to desertification.</a:t>
            </a:r>
          </a:p>
          <a:p>
            <a:pPr algn="ctr"/>
            <a:r>
              <a:rPr lang="en-GB" sz="1600" b="1" dirty="0">
                <a:solidFill>
                  <a:srgbClr val="FF0000"/>
                </a:solidFill>
              </a:rPr>
              <a:t>Red</a:t>
            </a:r>
            <a:r>
              <a:rPr lang="en-GB" sz="1600" b="1" dirty="0"/>
              <a:t> </a:t>
            </a:r>
            <a:r>
              <a:rPr lang="en-GB" sz="1600" dirty="0"/>
              <a:t>indicates areas of </a:t>
            </a:r>
            <a:r>
              <a:rPr lang="en-GB" sz="1600" b="1" dirty="0"/>
              <a:t>very high </a:t>
            </a:r>
            <a:r>
              <a:rPr lang="en-GB" sz="1600" dirty="0"/>
              <a:t>vulnerability.</a:t>
            </a:r>
            <a:endParaRPr lang="en-GB" sz="1600" b="1" dirty="0"/>
          </a:p>
        </p:txBody>
      </p:sp>
      <p:pic>
        <p:nvPicPr>
          <p:cNvPr id="6" name="Content Placeholder 5" descr="A picture containing map, text, atlas&#10;&#10;Description automatically generated">
            <a:extLst>
              <a:ext uri="{FF2B5EF4-FFF2-40B4-BE49-F238E27FC236}">
                <a16:creationId xmlns:a16="http://schemas.microsoft.com/office/drawing/2014/main" id="{BC427F7A-26AB-28C7-271F-25B3E5794A5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94432" y="1280237"/>
            <a:ext cx="6480524" cy="3851342"/>
          </a:xfrm>
        </p:spPr>
      </p:pic>
      <p:sp>
        <p:nvSpPr>
          <p:cNvPr id="8" name="TextBox 7">
            <a:extLst>
              <a:ext uri="{FF2B5EF4-FFF2-40B4-BE49-F238E27FC236}">
                <a16:creationId xmlns:a16="http://schemas.microsoft.com/office/drawing/2014/main" id="{04E0ED0E-F491-4B2F-2543-AAAA66493F36}"/>
              </a:ext>
            </a:extLst>
          </p:cNvPr>
          <p:cNvSpPr txBox="1"/>
          <p:nvPr/>
        </p:nvSpPr>
        <p:spPr>
          <a:xfrm>
            <a:off x="9408159" y="3098463"/>
            <a:ext cx="618308" cy="276999"/>
          </a:xfrm>
          <a:prstGeom prst="rect">
            <a:avLst/>
          </a:prstGeom>
          <a:noFill/>
        </p:spPr>
        <p:txBody>
          <a:bodyPr wrap="square" rtlCol="0">
            <a:spAutoFit/>
          </a:bodyPr>
          <a:lstStyle/>
          <a:p>
            <a:r>
              <a:rPr lang="en-GB" sz="1200" b="1" dirty="0"/>
              <a:t>Sudan</a:t>
            </a:r>
          </a:p>
        </p:txBody>
      </p:sp>
      <p:sp>
        <p:nvSpPr>
          <p:cNvPr id="4" name="Title 1">
            <a:extLst>
              <a:ext uri="{FF2B5EF4-FFF2-40B4-BE49-F238E27FC236}">
                <a16:creationId xmlns:a16="http://schemas.microsoft.com/office/drawing/2014/main" id="{B4FF09DB-6085-925E-3304-F80D7AE8DA2C}"/>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9471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393556"/>
            <a:ext cx="5810761" cy="4947167"/>
          </a:xfrm>
        </p:spPr>
        <p:txBody>
          <a:bodyPr>
            <a:noAutofit/>
          </a:bodyPr>
          <a:lstStyle/>
          <a:p>
            <a:r>
              <a:rPr lang="en-GB" sz="2200" dirty="0"/>
              <a:t>Sudan was part of the </a:t>
            </a:r>
            <a:r>
              <a:rPr lang="en-GB" sz="2200" b="1" dirty="0"/>
              <a:t>British Empire </a:t>
            </a:r>
            <a:r>
              <a:rPr lang="en-GB" sz="2200" dirty="0"/>
              <a:t>from </a:t>
            </a:r>
            <a:r>
              <a:rPr lang="en-GB" sz="2200" b="1" dirty="0"/>
              <a:t>1899 to 1956.</a:t>
            </a:r>
          </a:p>
          <a:p>
            <a:r>
              <a:rPr lang="en-GB" sz="2200" dirty="0"/>
              <a:t>Sudan was ruled by </a:t>
            </a:r>
            <a:r>
              <a:rPr lang="en-GB" sz="2200" b="1" dirty="0"/>
              <a:t>both Britain and Egypt </a:t>
            </a:r>
            <a:r>
              <a:rPr lang="en-GB" sz="2200" dirty="0"/>
              <a:t>as part of Anglo-Egyptian Sudan</a:t>
            </a:r>
            <a:r>
              <a:rPr lang="en-GB" sz="2200" b="1" dirty="0"/>
              <a:t>.</a:t>
            </a:r>
          </a:p>
          <a:p>
            <a:r>
              <a:rPr lang="en-GB" sz="2200" dirty="0"/>
              <a:t>Major</a:t>
            </a:r>
            <a:r>
              <a:rPr lang="en-GB" sz="2200" b="1" dirty="0"/>
              <a:t> droughts </a:t>
            </a:r>
            <a:r>
              <a:rPr lang="en-GB" sz="2200" dirty="0"/>
              <a:t>occurred in </a:t>
            </a:r>
            <a:r>
              <a:rPr lang="en-GB" sz="2200" b="1" dirty="0"/>
              <a:t>1913</a:t>
            </a:r>
            <a:r>
              <a:rPr lang="en-GB" sz="2200" dirty="0"/>
              <a:t> and </a:t>
            </a:r>
            <a:r>
              <a:rPr lang="en-GB" sz="2200" b="1" dirty="0"/>
              <a:t>1940</a:t>
            </a:r>
            <a:r>
              <a:rPr lang="en-GB" sz="2200" dirty="0"/>
              <a:t>.</a:t>
            </a:r>
          </a:p>
          <a:p>
            <a:r>
              <a:rPr lang="en-GB" sz="2200" dirty="0"/>
              <a:t>The British worried about </a:t>
            </a:r>
            <a:r>
              <a:rPr lang="en-GB" sz="2200" b="1" dirty="0"/>
              <a:t>irregular rainfall </a:t>
            </a:r>
            <a:r>
              <a:rPr lang="en-GB" sz="2200" dirty="0"/>
              <a:t>and the </a:t>
            </a:r>
            <a:r>
              <a:rPr lang="en-GB" sz="2200" b="1" dirty="0"/>
              <a:t>loss of forests </a:t>
            </a:r>
            <a:r>
              <a:rPr lang="en-GB" sz="2200" dirty="0"/>
              <a:t>in Sudan.</a:t>
            </a:r>
          </a:p>
          <a:p>
            <a:r>
              <a:rPr lang="en-GB" sz="2200" b="1" dirty="0"/>
              <a:t>Desertification</a:t>
            </a:r>
            <a:r>
              <a:rPr lang="en-GB" sz="2200" dirty="0"/>
              <a:t> was identified and discussed by </a:t>
            </a:r>
            <a:r>
              <a:rPr lang="en-GB" sz="2200" b="1" dirty="0"/>
              <a:t>British colonial geographers </a:t>
            </a:r>
            <a:r>
              <a:rPr lang="en-GB" sz="2200" dirty="0"/>
              <a:t>in the 1920s.</a:t>
            </a:r>
          </a:p>
          <a:p>
            <a:endParaRPr lang="en-GB" sz="2200" dirty="0"/>
          </a:p>
          <a:p>
            <a:endParaRPr lang="en-GB" sz="2200" dirty="0"/>
          </a:p>
          <a:p>
            <a:endParaRPr lang="en-GB" sz="2200" dirty="0"/>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Anglo-Egyptian Nile Campaign, Sudan, 1898, Imperial War Museum</a:t>
            </a:r>
            <a:endParaRPr lang="en-GB" sz="1000" baseline="-25000" dirty="0">
              <a:solidFill>
                <a:schemeClr val="bg2"/>
              </a:solidFill>
            </a:endParaRPr>
          </a:p>
        </p:txBody>
      </p:sp>
      <p:sp>
        <p:nvSpPr>
          <p:cNvPr id="8" name="TextBox 7">
            <a:extLst>
              <a:ext uri="{FF2B5EF4-FFF2-40B4-BE49-F238E27FC236}">
                <a16:creationId xmlns:a16="http://schemas.microsoft.com/office/drawing/2014/main" id="{7C42CFDB-786E-7D65-0412-F20F63912F82}"/>
              </a:ext>
            </a:extLst>
          </p:cNvPr>
          <p:cNvSpPr txBox="1"/>
          <p:nvPr/>
        </p:nvSpPr>
        <p:spPr>
          <a:xfrm>
            <a:off x="792672" y="5910149"/>
            <a:ext cx="5128604" cy="646331"/>
          </a:xfrm>
          <a:prstGeom prst="rect">
            <a:avLst/>
          </a:prstGeom>
          <a:noFill/>
        </p:spPr>
        <p:txBody>
          <a:bodyPr wrap="square">
            <a:spAutoFit/>
          </a:bodyPr>
          <a:lstStyle/>
          <a:p>
            <a:pPr marL="0" indent="0" algn="ctr">
              <a:buNone/>
            </a:pPr>
            <a:r>
              <a:rPr lang="en-GB" sz="1800" i="1" dirty="0"/>
              <a:t>What difference did British colonialism make to desertification?</a:t>
            </a:r>
          </a:p>
        </p:txBody>
      </p:sp>
      <p:sp>
        <p:nvSpPr>
          <p:cNvPr id="10" name="Title 1">
            <a:extLst>
              <a:ext uri="{FF2B5EF4-FFF2-40B4-BE49-F238E27FC236}">
                <a16:creationId xmlns:a16="http://schemas.microsoft.com/office/drawing/2014/main" id="{8B0B66F0-9E1D-6C9E-5CB6-A18671883CF9}"/>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and Empire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574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393556"/>
            <a:ext cx="5810761" cy="4947167"/>
          </a:xfrm>
        </p:spPr>
        <p:txBody>
          <a:bodyPr>
            <a:noAutofit/>
          </a:bodyPr>
          <a:lstStyle/>
          <a:p>
            <a:r>
              <a:rPr lang="en-GB" sz="2200" dirty="0"/>
              <a:t>Desertification is caused by both </a:t>
            </a:r>
            <a:r>
              <a:rPr lang="en-GB" sz="2200" b="1" dirty="0"/>
              <a:t>natural factors </a:t>
            </a:r>
            <a:r>
              <a:rPr lang="en-GB" sz="2200" dirty="0"/>
              <a:t>and </a:t>
            </a:r>
            <a:r>
              <a:rPr lang="en-GB" sz="2200" b="1" dirty="0"/>
              <a:t>human factors</a:t>
            </a:r>
            <a:r>
              <a:rPr lang="en-GB" sz="2200" dirty="0"/>
              <a:t>.</a:t>
            </a:r>
          </a:p>
          <a:p>
            <a:r>
              <a:rPr lang="en-GB" sz="2200" dirty="0"/>
              <a:t>Colonialism increased the effects of certain </a:t>
            </a:r>
            <a:r>
              <a:rPr lang="en-GB" sz="2200" b="1" dirty="0"/>
              <a:t>human factors.</a:t>
            </a:r>
          </a:p>
          <a:p>
            <a:r>
              <a:rPr lang="en-GB" sz="2200" dirty="0"/>
              <a:t>The British wanted to set up </a:t>
            </a:r>
            <a:r>
              <a:rPr lang="en-GB" sz="2200" b="1" dirty="0"/>
              <a:t>cash crop plantations</a:t>
            </a:r>
            <a:r>
              <a:rPr lang="en-GB" sz="2200" dirty="0"/>
              <a:t> in Sudan, to grow </a:t>
            </a:r>
            <a:r>
              <a:rPr lang="en-GB" sz="2200" b="1" dirty="0"/>
              <a:t>cotton and peanuts.</a:t>
            </a:r>
          </a:p>
          <a:p>
            <a:r>
              <a:rPr lang="en-GB" sz="2200" dirty="0"/>
              <a:t>This resulted in </a:t>
            </a:r>
            <a:r>
              <a:rPr lang="en-GB" sz="2200" b="1" dirty="0"/>
              <a:t>overcultivation</a:t>
            </a:r>
            <a:r>
              <a:rPr lang="en-GB" sz="2200" dirty="0"/>
              <a:t> and </a:t>
            </a:r>
            <a:r>
              <a:rPr lang="en-GB" sz="2200" b="1" dirty="0"/>
              <a:t>deforestation</a:t>
            </a:r>
            <a:r>
              <a:rPr lang="en-GB" sz="2200" dirty="0"/>
              <a:t>.</a:t>
            </a:r>
          </a:p>
          <a:p>
            <a:r>
              <a:rPr lang="en-GB" sz="2200" dirty="0"/>
              <a:t>But British colonial geographers </a:t>
            </a:r>
            <a:r>
              <a:rPr lang="en-GB" sz="2200" b="1" dirty="0"/>
              <a:t>blamed Sudanese farmers</a:t>
            </a:r>
            <a:r>
              <a:rPr lang="en-GB" sz="2200" dirty="0"/>
              <a:t>.</a:t>
            </a:r>
          </a:p>
          <a:p>
            <a:pPr marL="0" indent="0">
              <a:buNone/>
            </a:pPr>
            <a:endParaRPr lang="en-GB" sz="2400" b="1" dirty="0"/>
          </a:p>
          <a:p>
            <a:pPr lvl="1"/>
            <a:endParaRPr lang="en-GB" sz="2200" dirty="0"/>
          </a:p>
          <a:p>
            <a:endParaRPr lang="en-GB" sz="2200" dirty="0"/>
          </a:p>
          <a:p>
            <a:pPr lvl="1"/>
            <a:endParaRPr lang="en-GB" sz="2200" dirty="0"/>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Anglo-Egyptian Nile Campaign, Sudan, 1898, Imperial War Museum</a:t>
            </a:r>
            <a:endParaRPr lang="en-GB" sz="1000" baseline="-25000" dirty="0">
              <a:solidFill>
                <a:schemeClr val="bg2"/>
              </a:solidFill>
            </a:endParaRPr>
          </a:p>
        </p:txBody>
      </p:sp>
      <p:sp>
        <p:nvSpPr>
          <p:cNvPr id="8" name="Title 1">
            <a:extLst>
              <a:ext uri="{FF2B5EF4-FFF2-40B4-BE49-F238E27FC236}">
                <a16:creationId xmlns:a16="http://schemas.microsoft.com/office/drawing/2014/main" id="{98B38AA2-AF75-FF8F-57EE-B8D34B2572A7}"/>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Causes of Desertification</a:t>
            </a:r>
            <a:endParaRPr lang="en-US" sz="2800" dirty="0">
              <a:latin typeface="Cambria" panose="02040503050406030204" pitchFamily="18" charset="0"/>
            </a:endParaRPr>
          </a:p>
        </p:txBody>
      </p:sp>
    </p:spTree>
    <p:extLst>
      <p:ext uri="{BB962C8B-B14F-4D97-AF65-F5344CB8AC3E}">
        <p14:creationId xmlns:p14="http://schemas.microsoft.com/office/powerpoint/2010/main" val="262455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546540"/>
            <a:ext cx="5810761" cy="5135512"/>
          </a:xfrm>
        </p:spPr>
        <p:txBody>
          <a:bodyPr>
            <a:noAutofit/>
          </a:bodyPr>
          <a:lstStyle/>
          <a:p>
            <a:r>
              <a:rPr lang="en-GB" sz="2200" dirty="0"/>
              <a:t>Sudan gained </a:t>
            </a:r>
            <a:r>
              <a:rPr lang="en-GB" sz="2200" b="1" dirty="0"/>
              <a:t>independence</a:t>
            </a:r>
            <a:r>
              <a:rPr lang="en-GB" sz="2200" dirty="0"/>
              <a:t> from the British Empire in 1956.</a:t>
            </a:r>
          </a:p>
          <a:p>
            <a:r>
              <a:rPr lang="en-GB" sz="2200" dirty="0"/>
              <a:t>Since 1956, </a:t>
            </a:r>
            <a:r>
              <a:rPr lang="en-GB" sz="2200" b="1" dirty="0"/>
              <a:t>Sudanese geographers and scientists</a:t>
            </a:r>
            <a:r>
              <a:rPr lang="en-GB" sz="2200" dirty="0"/>
              <a:t> have played an important role in:</a:t>
            </a:r>
          </a:p>
          <a:p>
            <a:pPr lvl="1"/>
            <a:r>
              <a:rPr lang="en-GB" sz="2200" b="1" dirty="0"/>
              <a:t>Understanding </a:t>
            </a:r>
            <a:r>
              <a:rPr lang="en-GB" sz="2200" dirty="0"/>
              <a:t>desertification</a:t>
            </a:r>
          </a:p>
          <a:p>
            <a:pPr lvl="1"/>
            <a:r>
              <a:rPr lang="en-GB" sz="2200" b="1" dirty="0"/>
              <a:t>Reducing the risk </a:t>
            </a:r>
            <a:r>
              <a:rPr lang="en-GB" sz="2200" dirty="0"/>
              <a:t>of desertification</a:t>
            </a:r>
          </a:p>
          <a:p>
            <a:r>
              <a:rPr lang="en-GB" sz="2200" dirty="0"/>
              <a:t>However, desertification </a:t>
            </a:r>
            <a:r>
              <a:rPr lang="en-GB" sz="2200" b="1" dirty="0"/>
              <a:t>is contributing to ongoing conflict </a:t>
            </a:r>
            <a:r>
              <a:rPr lang="en-GB" sz="2200" dirty="0"/>
              <a:t>in Sudan, as resources are scarce and people are displaced.</a:t>
            </a:r>
          </a:p>
          <a:p>
            <a:r>
              <a:rPr lang="en-GB" sz="2200" b="1" dirty="0"/>
              <a:t>South Sudan </a:t>
            </a:r>
            <a:r>
              <a:rPr lang="en-GB" sz="2200" dirty="0"/>
              <a:t>became independent from Sudan in 2011.</a:t>
            </a:r>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10026468" y="6604000"/>
            <a:ext cx="2182145" cy="26533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Nubian Desert, Sudan,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611EEACB-D70B-ECB1-219A-6E87515B0291}"/>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After Independence</a:t>
            </a:r>
            <a:endParaRPr lang="en-US" sz="2800" dirty="0">
              <a:latin typeface="Cambria" panose="02040503050406030204" pitchFamily="18" charset="0"/>
            </a:endParaRPr>
          </a:p>
        </p:txBody>
      </p:sp>
    </p:spTree>
    <p:extLst>
      <p:ext uri="{BB962C8B-B14F-4D97-AF65-F5344CB8AC3E}">
        <p14:creationId xmlns:p14="http://schemas.microsoft.com/office/powerpoint/2010/main" val="4008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4" y="3174323"/>
            <a:ext cx="5838145" cy="3625990"/>
          </a:xfrm>
        </p:spPr>
        <p:txBody>
          <a:bodyPr>
            <a:noAutofit/>
          </a:bodyPr>
          <a:lstStyle/>
          <a:p>
            <a:pPr lvl="0">
              <a:spcBef>
                <a:spcPts val="0"/>
              </a:spcBef>
            </a:pPr>
            <a:r>
              <a:rPr lang="en-GB" sz="2200" b="1" kern="100" dirty="0">
                <a:effectLst/>
                <a:ea typeface="Times New Roman" panose="02020603050405020304" pitchFamily="18" charset="0"/>
                <a:cs typeface="Arial" panose="020B0604020202020204" pitchFamily="34" charset="0"/>
              </a:rPr>
              <a:t>Born in Sudan </a:t>
            </a:r>
            <a:r>
              <a:rPr lang="en-GB" sz="2200" kern="100" dirty="0">
                <a:effectLst/>
                <a:ea typeface="Times New Roman" panose="02020603050405020304" pitchFamily="18" charset="0"/>
                <a:cs typeface="Arial" panose="020B0604020202020204" pitchFamily="34" charset="0"/>
              </a:rPr>
              <a:t>in 1947, under colonial rule.</a:t>
            </a:r>
          </a:p>
          <a:p>
            <a:pPr lvl="0">
              <a:spcBef>
                <a:spcPts val="0"/>
              </a:spcBef>
            </a:pPr>
            <a:r>
              <a:rPr lang="en-GB" sz="2200" kern="100" dirty="0">
                <a:effectLst/>
                <a:ea typeface="Times New Roman" panose="02020603050405020304" pitchFamily="18" charset="0"/>
                <a:cs typeface="Arial" panose="020B0604020202020204" pitchFamily="34" charset="0"/>
              </a:rPr>
              <a:t>Completed a PhD in p</a:t>
            </a:r>
            <a:r>
              <a:rPr lang="en-GB" sz="2200" kern="100" dirty="0">
                <a:ea typeface="Times New Roman" panose="02020603050405020304" pitchFamily="18" charset="0"/>
                <a:cs typeface="Arial" panose="020B0604020202020204" pitchFamily="34" charset="0"/>
              </a:rPr>
              <a:t>hysics at the </a:t>
            </a:r>
            <a:r>
              <a:rPr lang="en-GB" sz="2200" b="1" kern="100" dirty="0">
                <a:ea typeface="Times New Roman" panose="02020603050405020304" pitchFamily="18" charset="0"/>
                <a:cs typeface="Arial" panose="020B0604020202020204" pitchFamily="34" charset="0"/>
              </a:rPr>
              <a:t>University of Oxford</a:t>
            </a:r>
            <a:r>
              <a:rPr lang="en-GB" sz="2200" kern="100" dirty="0">
                <a:ea typeface="Times New Roman" panose="02020603050405020304" pitchFamily="18" charset="0"/>
                <a:cs typeface="Arial" panose="020B0604020202020204" pitchFamily="34" charset="0"/>
              </a:rPr>
              <a:t>, UK in 1974.</a:t>
            </a:r>
          </a:p>
          <a:p>
            <a:pPr lvl="0">
              <a:spcBef>
                <a:spcPts val="0"/>
              </a:spcBef>
            </a:pPr>
            <a:r>
              <a:rPr lang="en-GB" sz="2200" kern="100" dirty="0">
                <a:ea typeface="Times New Roman" panose="02020603050405020304" pitchFamily="18" charset="0"/>
                <a:cs typeface="Arial" panose="020B0604020202020204" pitchFamily="34" charset="0"/>
              </a:rPr>
              <a:t>Worked as professor at the </a:t>
            </a:r>
            <a:r>
              <a:rPr lang="en-GB" sz="2200" b="1" kern="100" dirty="0">
                <a:ea typeface="Times New Roman" panose="02020603050405020304" pitchFamily="18" charset="0"/>
                <a:cs typeface="Arial" panose="020B0604020202020204" pitchFamily="34" charset="0"/>
              </a:rPr>
              <a:t>University of Khartoum</a:t>
            </a:r>
            <a:r>
              <a:rPr lang="en-GB" sz="2200" kern="100" dirty="0">
                <a:ea typeface="Times New Roman" panose="02020603050405020304" pitchFamily="18" charset="0"/>
                <a:cs typeface="Arial" panose="020B0604020202020204" pitchFamily="34" charset="0"/>
              </a:rPr>
              <a:t>, Sudan</a:t>
            </a:r>
            <a:r>
              <a:rPr lang="en-GB" sz="2200" b="1" kern="100" dirty="0">
                <a:ea typeface="Times New Roman" panose="02020603050405020304" pitchFamily="18" charset="0"/>
                <a:cs typeface="Arial" panose="020B0604020202020204" pitchFamily="34" charset="0"/>
              </a:rPr>
              <a:t> </a:t>
            </a:r>
            <a:r>
              <a:rPr lang="en-GB" sz="2200" kern="100" dirty="0">
                <a:ea typeface="Times New Roman" panose="02020603050405020304" pitchFamily="18" charset="0"/>
                <a:cs typeface="Arial" panose="020B0604020202020204" pitchFamily="34" charset="0"/>
              </a:rPr>
              <a:t>in 1980s.</a:t>
            </a:r>
          </a:p>
          <a:p>
            <a:pPr lvl="0">
              <a:spcBef>
                <a:spcPts val="0"/>
              </a:spcBef>
            </a:pPr>
            <a:r>
              <a:rPr lang="en-GB" sz="2200" kern="100" dirty="0">
                <a:ea typeface="Times New Roman" panose="02020603050405020304" pitchFamily="18" charset="0"/>
                <a:cs typeface="Arial" panose="020B0604020202020204" pitchFamily="34" charset="0"/>
              </a:rPr>
              <a:t>Developed first detailed account of </a:t>
            </a:r>
            <a:r>
              <a:rPr lang="en-GB" sz="2200" b="1" kern="100" dirty="0">
                <a:ea typeface="Times New Roman" panose="02020603050405020304" pitchFamily="18" charset="0"/>
                <a:cs typeface="Arial" panose="020B0604020202020204" pitchFamily="34" charset="0"/>
              </a:rPr>
              <a:t>physics of desertification</a:t>
            </a:r>
            <a:r>
              <a:rPr lang="en-GB" sz="2200" kern="100" dirty="0">
                <a:ea typeface="Times New Roman" panose="02020603050405020304" pitchFamily="18" charset="0"/>
                <a:cs typeface="Arial" panose="020B0604020202020204" pitchFamily="34" charset="0"/>
              </a:rPr>
              <a:t> in 1986.</a:t>
            </a:r>
          </a:p>
          <a:p>
            <a:pPr lvl="0">
              <a:spcBef>
                <a:spcPts val="0"/>
              </a:spcBef>
            </a:pPr>
            <a:r>
              <a:rPr lang="en-GB" sz="2200" kern="100" dirty="0">
                <a:ea typeface="Times New Roman" panose="02020603050405020304" pitchFamily="18" charset="0"/>
                <a:cs typeface="Arial" panose="020B0604020202020204" pitchFamily="34" charset="0"/>
              </a:rPr>
              <a:t>Advocates for </a:t>
            </a:r>
            <a:r>
              <a:rPr lang="en-GB" sz="2200" b="1" kern="100" dirty="0">
                <a:ea typeface="Times New Roman" panose="02020603050405020304" pitchFamily="18" charset="0"/>
                <a:cs typeface="Arial" panose="020B0604020202020204" pitchFamily="34" charset="0"/>
              </a:rPr>
              <a:t>building scientific capacity </a:t>
            </a:r>
            <a:r>
              <a:rPr lang="en-GB" sz="2200" kern="100" dirty="0">
                <a:ea typeface="Times New Roman" panose="02020603050405020304" pitchFamily="18" charset="0"/>
                <a:cs typeface="Arial" panose="020B0604020202020204" pitchFamily="34" charset="0"/>
              </a:rPr>
              <a:t>in African countries.</a:t>
            </a:r>
          </a:p>
          <a:p>
            <a:pPr lvl="0">
              <a:spcBef>
                <a:spcPts val="0"/>
              </a:spcBef>
            </a:pPr>
            <a:endParaRPr lang="en-GB" sz="2200" kern="100" dirty="0">
              <a:effectLst/>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95280" y="6606291"/>
            <a:ext cx="1659661" cy="21354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Nubian Desert, Sudan,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t>Mohamed Hag Ali Hassan</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ea typeface="Times New Roman" panose="02020603050405020304" pitchFamily="18" charset="0"/>
                <a:cs typeface="Arial" panose="020B0604020202020204" pitchFamily="34" charset="0"/>
              </a:rPr>
              <a:t>Completed </a:t>
            </a:r>
            <a:r>
              <a:rPr lang="en-GB" sz="2200" b="1" kern="100" dirty="0">
                <a:effectLst/>
                <a:ea typeface="Times New Roman" panose="02020603050405020304" pitchFamily="18" charset="0"/>
                <a:cs typeface="Arial" panose="020B0604020202020204" pitchFamily="34" charset="0"/>
              </a:rPr>
              <a:t>PhD in Forestry Science </a:t>
            </a:r>
            <a:r>
              <a:rPr lang="en-GB" sz="2200" kern="100" dirty="0">
                <a:effectLst/>
                <a:ea typeface="Times New Roman" panose="02020603050405020304" pitchFamily="18" charset="0"/>
                <a:cs typeface="Arial" panose="020B0604020202020204" pitchFamily="34" charset="0"/>
              </a:rPr>
              <a:t>at </a:t>
            </a:r>
            <a:r>
              <a:rPr lang="en-GB" sz="2200" b="1" kern="100" dirty="0">
                <a:effectLst/>
                <a:ea typeface="Times New Roman" panose="02020603050405020304" pitchFamily="18" charset="0"/>
                <a:cs typeface="Arial" panose="020B0604020202020204" pitchFamily="34" charset="0"/>
              </a:rPr>
              <a:t>University of Khartoum</a:t>
            </a:r>
            <a:r>
              <a:rPr lang="en-GB" sz="2200" kern="100" dirty="0">
                <a:effectLst/>
                <a:ea typeface="Times New Roman" panose="02020603050405020304" pitchFamily="18" charset="0"/>
                <a:cs typeface="Arial" panose="020B0604020202020204" pitchFamily="34" charset="0"/>
              </a:rPr>
              <a:t>, Sudan in 1980s.</a:t>
            </a:r>
            <a:endParaRPr lang="en-GB" sz="2200" kern="100" dirty="0">
              <a:effectLst/>
              <a:ea typeface="Times New Roman" panose="02020603050405020304" pitchFamily="18" charset="0"/>
              <a:cs typeface="Times New Roman" panose="02020603050405020304" pitchFamily="18" charset="0"/>
            </a:endParaRPr>
          </a:p>
          <a:p>
            <a:pPr lvl="0">
              <a:spcBef>
                <a:spcPts val="0"/>
              </a:spcBef>
            </a:pPr>
            <a:r>
              <a:rPr lang="en-GB" sz="2200" kern="100" dirty="0">
                <a:ea typeface="Times New Roman" panose="02020603050405020304" pitchFamily="18" charset="0"/>
                <a:cs typeface="Arial" panose="020B0604020202020204" pitchFamily="34" charset="0"/>
              </a:rPr>
              <a:t>A lead writer for </a:t>
            </a:r>
            <a:r>
              <a:rPr lang="en-GB" sz="2200" b="1" kern="100" dirty="0">
                <a:ea typeface="Times New Roman" panose="02020603050405020304" pitchFamily="18" charset="0"/>
                <a:cs typeface="Arial" panose="020B0604020202020204" pitchFamily="34" charset="0"/>
              </a:rPr>
              <a:t>Intergovernmental Panel on Climate Change </a:t>
            </a:r>
            <a:r>
              <a:rPr lang="en-GB" sz="2200" kern="100" dirty="0">
                <a:ea typeface="Times New Roman" panose="02020603050405020304" pitchFamily="18" charset="0"/>
                <a:cs typeface="Arial" panose="020B0604020202020204" pitchFamily="34" charset="0"/>
              </a:rPr>
              <a:t>in 2007.</a:t>
            </a:r>
          </a:p>
          <a:p>
            <a:pPr lvl="0">
              <a:spcBef>
                <a:spcPts val="0"/>
              </a:spcBef>
            </a:pPr>
            <a:r>
              <a:rPr lang="en-GB" sz="2200" kern="100" dirty="0">
                <a:ea typeface="Times New Roman" panose="02020603050405020304" pitchFamily="18" charset="0"/>
                <a:cs typeface="Arial" panose="020B0604020202020204" pitchFamily="34" charset="0"/>
              </a:rPr>
              <a:t>Quantified</a:t>
            </a:r>
            <a:r>
              <a:rPr lang="en-GB" sz="2200" b="1" kern="100" dirty="0">
                <a:ea typeface="Times New Roman" panose="02020603050405020304" pitchFamily="18" charset="0"/>
                <a:cs typeface="Arial" panose="020B0604020202020204" pitchFamily="34" charset="0"/>
              </a:rPr>
              <a:t> social and economic effects of </a:t>
            </a:r>
            <a:r>
              <a:rPr lang="en-GB" sz="2200" kern="100" dirty="0">
                <a:ea typeface="Times New Roman" panose="02020603050405020304" pitchFamily="18" charset="0"/>
                <a:cs typeface="Arial" panose="020B0604020202020204" pitchFamily="34" charset="0"/>
              </a:rPr>
              <a:t>desertification and climate change in Sudan.</a:t>
            </a:r>
          </a:p>
          <a:p>
            <a:pPr lvl="0">
              <a:spcBef>
                <a:spcPts val="0"/>
              </a:spcBef>
            </a:pPr>
            <a:r>
              <a:rPr lang="en-GB" sz="2200" kern="100" dirty="0">
                <a:ea typeface="Times New Roman" panose="02020603050405020304" pitchFamily="18" charset="0"/>
                <a:cs typeface="Arial" panose="020B0604020202020204" pitchFamily="34" charset="0"/>
              </a:rPr>
              <a:t>Developed </a:t>
            </a:r>
            <a:r>
              <a:rPr lang="en-GB" sz="2200" b="1" kern="100" dirty="0">
                <a:ea typeface="Times New Roman" panose="02020603050405020304" pitchFamily="18" charset="0"/>
                <a:cs typeface="Arial" panose="020B0604020202020204" pitchFamily="34" charset="0"/>
              </a:rPr>
              <a:t>community-based solutions </a:t>
            </a:r>
            <a:r>
              <a:rPr lang="en-GB" sz="2200" kern="100" dirty="0">
                <a:ea typeface="Times New Roman" panose="02020603050405020304" pitchFamily="18" charset="0"/>
                <a:cs typeface="Arial" panose="020B0604020202020204" pitchFamily="34" charset="0"/>
              </a:rPr>
              <a:t>to deforestation and desertification.</a:t>
            </a:r>
          </a:p>
          <a:p>
            <a:pPr lvl="0">
              <a:spcBef>
                <a:spcPts val="0"/>
              </a:spcBef>
            </a:pPr>
            <a:endParaRPr lang="en-GB" sz="2200" kern="100" dirty="0">
              <a:effectLst/>
              <a:ea typeface="Times New Roman" panose="02020603050405020304" pitchFamily="18" charset="0"/>
              <a:cs typeface="Times New Roman" panose="02020603050405020304" pitchFamily="18" charset="0"/>
            </a:endParaRPr>
          </a:p>
          <a:p>
            <a:pPr>
              <a:spcBef>
                <a:spcPts val="0"/>
              </a:spcBef>
            </a:pPr>
            <a:endParaRPr lang="en-GB" sz="2200" baseline="-25000" dirty="0"/>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546079" y="6573535"/>
            <a:ext cx="1662533" cy="2463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Forest, Khartoum, Sudan,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81954" y="1417851"/>
            <a:ext cx="3004757" cy="629912"/>
          </a:xfrm>
        </p:spPr>
        <p:txBody>
          <a:bodyPr anchor="ctr">
            <a:noAutofit/>
          </a:bodyPr>
          <a:lstStyle/>
          <a:p>
            <a:pPr algn="ctr"/>
            <a:r>
              <a:rPr lang="en-GB" sz="3000" b="1" dirty="0" err="1"/>
              <a:t>Balgis</a:t>
            </a:r>
            <a:r>
              <a:rPr lang="en-GB" sz="3000" b="1" dirty="0"/>
              <a:t> Osman-</a:t>
            </a:r>
            <a:r>
              <a:rPr lang="en-GB" sz="3000" b="1" dirty="0" err="1"/>
              <a:t>Elasha</a:t>
            </a:r>
            <a:endParaRPr lang="en-GB" sz="2500" b="1" dirty="0"/>
          </a:p>
        </p:txBody>
      </p:sp>
    </p:spTree>
    <p:extLst>
      <p:ext uri="{BB962C8B-B14F-4D97-AF65-F5344CB8AC3E}">
        <p14:creationId xmlns:p14="http://schemas.microsoft.com/office/powerpoint/2010/main" val="4013934910"/>
      </p:ext>
    </p:extLst>
  </p:cSld>
  <p:clrMapOvr>
    <a:masterClrMapping/>
  </p:clrMapOvr>
</p:sld>
</file>

<file path=ppt/theme/theme1.xml><?xml version="1.0" encoding="utf-8"?>
<a:theme xmlns:a="http://schemas.openxmlformats.org/drawingml/2006/main" name="CosineVTI">
  <a:themeElements>
    <a:clrScheme name="AnalogousFromRegularSeedLeftStep">
      <a:dk1>
        <a:srgbClr val="000000"/>
      </a:dk1>
      <a:lt1>
        <a:srgbClr val="FFFFFF"/>
      </a:lt1>
      <a:dk2>
        <a:srgbClr val="1C2731"/>
      </a:dk2>
      <a:lt2>
        <a:srgbClr val="F0F2F3"/>
      </a:lt2>
      <a:accent1>
        <a:srgbClr val="C37A4D"/>
      </a:accent1>
      <a:accent2>
        <a:srgbClr val="B13B3F"/>
      </a:accent2>
      <a:accent3>
        <a:srgbClr val="C34D82"/>
      </a:accent3>
      <a:accent4>
        <a:srgbClr val="B13BA2"/>
      </a:accent4>
      <a:accent5>
        <a:srgbClr val="A14DC3"/>
      </a:accent5>
      <a:accent6>
        <a:srgbClr val="613FB3"/>
      </a:accent6>
      <a:hlink>
        <a:srgbClr val="3F8EBF"/>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1618</Words>
  <Application>Microsoft Macintosh PowerPoint</Application>
  <PresentationFormat>Widescreen</PresentationFormat>
  <Paragraphs>204</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Hot Deserts</vt:lpstr>
      <vt:lpstr>Hot Deserts in Sudan</vt:lpstr>
      <vt:lpstr>PowerPoint Presentation</vt:lpstr>
      <vt:lpstr>PowerPoint Presentation</vt:lpstr>
      <vt:lpstr>PowerPoint Presentation</vt:lpstr>
      <vt:lpstr>PowerPoint Presentation</vt:lpstr>
      <vt:lpstr>Mohamed Hag Ali Hassan</vt:lpstr>
      <vt:lpstr>Balgis Osman-Elasha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Deserts GCSE Geography</dc:title>
  <dc:subject/>
  <dc:creator>Environment and Empire</dc:creator>
  <cp:keywords/>
  <dc:description>https://environmentandempire.org.uk/</dc:description>
  <cp:lastModifiedBy>Poskett, James</cp:lastModifiedBy>
  <cp:revision>473</cp:revision>
  <dcterms:created xsi:type="dcterms:W3CDTF">2023-05-17T10:52:34Z</dcterms:created>
  <dcterms:modified xsi:type="dcterms:W3CDTF">2023-10-06T12:42:52Z</dcterms:modified>
  <cp:category/>
</cp:coreProperties>
</file>